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dcad30f09_0_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9dcad30f0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9d2555b0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539d2555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ac2680784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9ac268078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aca22f2d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9aca22f2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c2680784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9ac268078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aca22f2d1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9aca22f2d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15.jpg"/><Relationship Id="rId7" Type="http://schemas.openxmlformats.org/officeDocument/2006/relationships/image" Target="../media/image3.jp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10.png"/><Relationship Id="rId7" Type="http://schemas.openxmlformats.org/officeDocument/2006/relationships/image" Target="../media/image5.jpg"/><Relationship Id="rId8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3.jp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3.jpg"/><Relationship Id="rId6" Type="http://schemas.openxmlformats.org/officeDocument/2006/relationships/image" Target="../media/image10.png"/><Relationship Id="rId7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3.jp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3.jp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895" y="0"/>
            <a:ext cx="2039517" cy="13591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94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750" y="-93412"/>
            <a:ext cx="2582350" cy="145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994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Best Restaurants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Popular Cuisine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" y="0"/>
            <a:ext cx="2028825" cy="13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152" y="2571750"/>
            <a:ext cx="2754301" cy="183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6651" y="1053744"/>
            <a:ext cx="2768326" cy="185455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204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5614975" y="1145725"/>
            <a:ext cx="3470700" cy="28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900"/>
              <a:buChar char="❖"/>
            </a:pPr>
            <a:r>
              <a:rPr b="1" lang="en" sz="1900">
                <a:solidFill>
                  <a:srgbClr val="0000FF"/>
                </a:solidFill>
              </a:rPr>
              <a:t>What is your favorite type of cuisine?</a:t>
            </a:r>
            <a:endParaRPr b="1" sz="1900">
              <a:solidFill>
                <a:srgbClr val="0000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Char char="❖"/>
            </a:pPr>
            <a:r>
              <a:rPr b="1" lang="en" sz="1900">
                <a:solidFill>
                  <a:srgbClr val="38761D"/>
                </a:solidFill>
              </a:rPr>
              <a:t>Where are the best restaurants in your city located?</a:t>
            </a:r>
            <a:endParaRPr b="1" sz="1900">
              <a:solidFill>
                <a:srgbClr val="0B539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❖"/>
            </a:pPr>
            <a:r>
              <a:rPr b="1" lang="en" sz="1900">
                <a:solidFill>
                  <a:srgbClr val="0000FF"/>
                </a:solidFill>
              </a:rPr>
              <a:t>Is there diverse cuisine where you live?</a:t>
            </a:r>
            <a:endParaRPr b="1" sz="1900">
              <a:solidFill>
                <a:srgbClr val="0000FF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315" y="1017518"/>
            <a:ext cx="2974875" cy="198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95525" y="261375"/>
            <a:ext cx="54372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The Best Restaurants</a:t>
            </a:r>
            <a:endParaRPr b="1" sz="320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95523" y="1205934"/>
            <a:ext cx="4459800" cy="3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300"/>
              <a:buChar char="●"/>
            </a:pPr>
            <a:r>
              <a:rPr lang="en" sz="2300">
                <a:solidFill>
                  <a:srgbClr val="741B47"/>
                </a:solidFill>
                <a:highlight>
                  <a:srgbClr val="FFFFFF"/>
                </a:highlight>
              </a:rPr>
              <a:t>They are usually NOT downtown/in the city center</a:t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300"/>
              <a:buChar char="●"/>
            </a:pPr>
            <a:r>
              <a:rPr lang="en" sz="2300">
                <a:solidFill>
                  <a:srgbClr val="741B47"/>
                </a:solidFill>
                <a:highlight>
                  <a:srgbClr val="FFFFFF"/>
                </a:highlight>
              </a:rPr>
              <a:t>They are usually not “chain” restaurants</a:t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300"/>
              <a:buChar char="●"/>
            </a:pPr>
            <a:r>
              <a:rPr lang="en" sz="2300">
                <a:solidFill>
                  <a:srgbClr val="741B47"/>
                </a:solidFill>
                <a:highlight>
                  <a:srgbClr val="FFFFFF"/>
                </a:highlight>
              </a:rPr>
              <a:t>Family-owned restaurants tend to be unique and especially friendly</a:t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95536" y="3192813"/>
            <a:ext cx="5256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988" y="1604300"/>
            <a:ext cx="3842210" cy="255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49" y="1766200"/>
            <a:ext cx="1706498" cy="22746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type="title"/>
          </p:nvPr>
        </p:nvSpPr>
        <p:spPr>
          <a:xfrm>
            <a:off x="395525" y="261375"/>
            <a:ext cx="54372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4200"/>
              <a:t>Popular Cuisine</a:t>
            </a:r>
            <a:endParaRPr b="1" sz="3200"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5052675" y="1451900"/>
            <a:ext cx="3712200" cy="3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●"/>
            </a:pPr>
            <a:r>
              <a:rPr lang="en" sz="2300" u="sng">
                <a:solidFill>
                  <a:srgbClr val="990000"/>
                </a:solidFill>
                <a:highlight>
                  <a:srgbClr val="FFFFFF"/>
                </a:highlight>
              </a:rPr>
              <a:t>Fusion</a:t>
            </a: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 food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●"/>
            </a:pP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All kinds of seafood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●"/>
            </a:pP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Wood-fired pizza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●"/>
            </a:pP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Asian-inspired dishes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○"/>
            </a:pP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Poke bowls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○"/>
            </a:pP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Fried Chicken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○"/>
            </a:pP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Bento boxes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2219" y="2209075"/>
            <a:ext cx="2855776" cy="21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3950" y="997500"/>
            <a:ext cx="2660352" cy="14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95525" y="261375"/>
            <a:ext cx="663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4200"/>
              <a:t>Types of Cuisines &amp; Food</a:t>
            </a:r>
            <a:endParaRPr b="1" sz="3200"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154625" y="912150"/>
            <a:ext cx="2519700" cy="3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❖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flavour</a:t>
            </a:r>
            <a:endParaRPr sz="23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➢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spicy</a:t>
            </a:r>
            <a:endParaRPr sz="23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➢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sour</a:t>
            </a:r>
            <a:endParaRPr sz="23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➢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sweet</a:t>
            </a:r>
            <a:endParaRPr sz="23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➢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bitter</a:t>
            </a:r>
            <a:endParaRPr sz="23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➢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plain/bland</a:t>
            </a:r>
            <a:endParaRPr sz="23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2101325" y="863175"/>
            <a:ext cx="3650700" cy="3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300"/>
              <a:buChar char="❖"/>
            </a:pPr>
            <a:r>
              <a:rPr lang="en" sz="2300">
                <a:solidFill>
                  <a:srgbClr val="274E13"/>
                </a:solidFill>
                <a:highlight>
                  <a:srgbClr val="FFFFFF"/>
                </a:highlight>
              </a:rPr>
              <a:t>dishes</a:t>
            </a:r>
            <a:endParaRPr sz="2300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300"/>
              <a:buChar char="➢"/>
            </a:pPr>
            <a:r>
              <a:rPr lang="en" sz="2300">
                <a:solidFill>
                  <a:srgbClr val="274E13"/>
                </a:solidFill>
                <a:highlight>
                  <a:srgbClr val="FFFFFF"/>
                </a:highlight>
              </a:rPr>
              <a:t>Appetizers (appies)</a:t>
            </a:r>
            <a:endParaRPr sz="2300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300"/>
              <a:buChar char="➢"/>
            </a:pPr>
            <a:r>
              <a:rPr lang="en" sz="2300">
                <a:solidFill>
                  <a:srgbClr val="274E13"/>
                </a:solidFill>
                <a:highlight>
                  <a:srgbClr val="FFFFFF"/>
                </a:highlight>
              </a:rPr>
              <a:t>entrees</a:t>
            </a:r>
            <a:endParaRPr sz="2300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300"/>
              <a:buChar char="➢"/>
            </a:pPr>
            <a:r>
              <a:rPr lang="en" sz="2300">
                <a:solidFill>
                  <a:srgbClr val="274E13"/>
                </a:solidFill>
                <a:highlight>
                  <a:srgbClr val="FFFFFF"/>
                </a:highlight>
              </a:rPr>
              <a:t>sides</a:t>
            </a:r>
            <a:endParaRPr sz="2300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300"/>
              <a:buChar char="■"/>
            </a:pPr>
            <a:r>
              <a:rPr lang="en" sz="2300">
                <a:solidFill>
                  <a:srgbClr val="274E13"/>
                </a:solidFill>
                <a:highlight>
                  <a:schemeClr val="lt1"/>
                </a:highlight>
              </a:rPr>
              <a:t>salads	</a:t>
            </a:r>
            <a:endParaRPr sz="2300">
              <a:solidFill>
                <a:srgbClr val="274E13"/>
              </a:solidFill>
              <a:highlight>
                <a:schemeClr val="lt1"/>
              </a:highlight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300"/>
              <a:buChar char="■"/>
            </a:pPr>
            <a:r>
              <a:rPr lang="en" sz="2300">
                <a:solidFill>
                  <a:srgbClr val="274E13"/>
                </a:solidFill>
                <a:highlight>
                  <a:schemeClr val="lt1"/>
                </a:highlight>
              </a:rPr>
              <a:t>soups</a:t>
            </a:r>
            <a:endParaRPr sz="2300">
              <a:solidFill>
                <a:srgbClr val="274E13"/>
              </a:solidFill>
              <a:highlight>
                <a:schemeClr val="lt1"/>
              </a:highlight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300"/>
              <a:buChar char="■"/>
            </a:pPr>
            <a:r>
              <a:rPr lang="en" sz="2300">
                <a:solidFill>
                  <a:srgbClr val="274E13"/>
                </a:solidFill>
                <a:highlight>
                  <a:schemeClr val="lt1"/>
                </a:highlight>
              </a:rPr>
              <a:t>fries</a:t>
            </a:r>
            <a:endParaRPr sz="2300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300"/>
              <a:buChar char="➢"/>
            </a:pPr>
            <a:r>
              <a:rPr lang="en" sz="2300">
                <a:solidFill>
                  <a:srgbClr val="274E13"/>
                </a:solidFill>
                <a:highlight>
                  <a:schemeClr val="lt1"/>
                </a:highlight>
              </a:rPr>
              <a:t>desserts</a:t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5560400" y="863175"/>
            <a:ext cx="3173700" cy="3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00"/>
              <a:buChar char="❖"/>
            </a:pPr>
            <a:r>
              <a:rPr lang="en" sz="2300">
                <a:solidFill>
                  <a:srgbClr val="FF9900"/>
                </a:solidFill>
                <a:highlight>
                  <a:srgbClr val="FFFFFF"/>
                </a:highlight>
              </a:rPr>
              <a:t>beverages (drinks)</a:t>
            </a:r>
            <a:endParaRPr sz="23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00"/>
              <a:buChar char="➢"/>
            </a:pPr>
            <a:r>
              <a:rPr lang="en" sz="2300">
                <a:solidFill>
                  <a:srgbClr val="FF9900"/>
                </a:solidFill>
                <a:highlight>
                  <a:srgbClr val="FFFFFF"/>
                </a:highlight>
              </a:rPr>
              <a:t>Alcoholic</a:t>
            </a:r>
            <a:endParaRPr sz="23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00"/>
              <a:buChar char="➢"/>
            </a:pPr>
            <a:r>
              <a:rPr lang="en" sz="2300">
                <a:solidFill>
                  <a:srgbClr val="FF9900"/>
                </a:solidFill>
                <a:highlight>
                  <a:srgbClr val="FFFFFF"/>
                </a:highlight>
              </a:rPr>
              <a:t>Cocktails</a:t>
            </a:r>
            <a:endParaRPr sz="23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00"/>
              <a:buChar char="➢"/>
            </a:pPr>
            <a:r>
              <a:rPr lang="en" sz="2300">
                <a:solidFill>
                  <a:srgbClr val="FF9900"/>
                </a:solidFill>
                <a:highlight>
                  <a:srgbClr val="FFFFFF"/>
                </a:highlight>
              </a:rPr>
              <a:t>High balls</a:t>
            </a:r>
            <a:endParaRPr sz="23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00"/>
              <a:buChar char="➢"/>
            </a:pPr>
            <a:r>
              <a:rPr lang="en" sz="2300">
                <a:solidFill>
                  <a:srgbClr val="FF9900"/>
                </a:solidFill>
                <a:highlight>
                  <a:srgbClr val="FFFFFF"/>
                </a:highlight>
              </a:rPr>
              <a:t>Wine/Beer</a:t>
            </a:r>
            <a:endParaRPr sz="23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00"/>
              <a:buChar char="➢"/>
            </a:pPr>
            <a:r>
              <a:rPr lang="en" sz="2300">
                <a:solidFill>
                  <a:srgbClr val="FF9900"/>
                </a:solidFill>
                <a:highlight>
                  <a:srgbClr val="FFFFFF"/>
                </a:highlight>
              </a:rPr>
              <a:t>Non-alcoholic (virgin drinks)</a:t>
            </a:r>
            <a:endParaRPr sz="23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00"/>
              <a:buChar char="■"/>
            </a:pPr>
            <a:r>
              <a:rPr lang="en" sz="2300">
                <a:solidFill>
                  <a:srgbClr val="FF9900"/>
                </a:solidFill>
                <a:highlight>
                  <a:srgbClr val="FFFFFF"/>
                </a:highlight>
              </a:rPr>
              <a:t>mocktails</a:t>
            </a:r>
            <a:endParaRPr sz="23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95525" y="133175"/>
            <a:ext cx="54372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4200"/>
              <a:t>Ordering Food</a:t>
            </a:r>
            <a:endParaRPr b="1" sz="3200"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542575" y="1147100"/>
            <a:ext cx="4449000" cy="3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●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“May I have </a:t>
            </a:r>
            <a:r>
              <a:rPr lang="en" sz="2300" u="sng">
                <a:solidFill>
                  <a:srgbClr val="351C75"/>
                </a:solidFill>
                <a:highlight>
                  <a:srgbClr val="FFFFFF"/>
                </a:highlight>
              </a:rPr>
              <a:t>(a hamburger)</a:t>
            </a: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 please?”</a:t>
            </a:r>
            <a:endParaRPr sz="23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●"/>
            </a:pP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“What would you like on the side?” 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300"/>
              <a:buChar char="●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“Are there any allergies or food preferences?”</a:t>
            </a:r>
            <a:endParaRPr sz="2300">
              <a:solidFill>
                <a:srgbClr val="CC0000"/>
              </a:solidFill>
              <a:highlight>
                <a:srgbClr val="FFFFFF"/>
              </a:highlight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95536" y="3192813"/>
            <a:ext cx="5256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31" y="1223300"/>
            <a:ext cx="4189240" cy="279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95525" y="261375"/>
            <a:ext cx="54372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4200"/>
              <a:t>Too many choices</a:t>
            </a:r>
            <a:endParaRPr b="1" sz="3200"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95525" y="1169613"/>
            <a:ext cx="3712200" cy="3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800" y="1121725"/>
            <a:ext cx="2475439" cy="330059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4662400" y="1121725"/>
            <a:ext cx="41952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74E13"/>
                </a:solidFill>
              </a:rPr>
              <a:t>Sometimes, there’s too many menu items (and no pictures). </a:t>
            </a:r>
            <a:endParaRPr sz="29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74E13"/>
                </a:solidFill>
              </a:rPr>
              <a:t>What should I do?</a:t>
            </a:r>
            <a:endParaRPr sz="29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74E13"/>
                </a:solidFill>
              </a:rPr>
              <a:t>What can I say?</a:t>
            </a:r>
            <a:endParaRPr sz="2900">
              <a:solidFill>
                <a:srgbClr val="274E13"/>
              </a:solidFill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2109" y="1121725"/>
            <a:ext cx="2033866" cy="33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95525" y="133175"/>
            <a:ext cx="54372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4200"/>
              <a:t>Ordering Food</a:t>
            </a:r>
            <a:endParaRPr b="1" sz="3200"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028550" y="1451900"/>
            <a:ext cx="6115500" cy="3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●"/>
            </a:pP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“Hmm</a:t>
            </a: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...</a:t>
            </a:r>
            <a:r>
              <a:rPr lang="en" sz="2300">
                <a:solidFill>
                  <a:srgbClr val="351C75"/>
                </a:solidFill>
                <a:highlight>
                  <a:srgbClr val="FFFFFF"/>
                </a:highlight>
              </a:rPr>
              <a:t> I can’t decide. What do you recommend on the menu?”</a:t>
            </a:r>
            <a:endParaRPr sz="23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300"/>
              <a:buChar char="●"/>
            </a:pP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“I would say chicken pesto pizza or the </a:t>
            </a: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margherita (mar-gar-ita) pizza tend to be our most popular ones.</a:t>
            </a:r>
            <a:r>
              <a:rPr lang="en" sz="2300">
                <a:solidFill>
                  <a:srgbClr val="990000"/>
                </a:solidFill>
                <a:highlight>
                  <a:srgbClr val="FFFFFF"/>
                </a:highlight>
              </a:rPr>
              <a:t>”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300"/>
              <a:buChar char="●"/>
            </a:pPr>
            <a:r>
              <a:rPr lang="en" sz="2300">
                <a:solidFill>
                  <a:srgbClr val="351C75"/>
                </a:solidFill>
                <a:highlight>
                  <a:schemeClr val="lt1"/>
                </a:highlight>
              </a:rPr>
              <a:t>“Ohhh! I think I’ll go for the margherita.”</a:t>
            </a:r>
            <a:endParaRPr sz="2300">
              <a:solidFill>
                <a:srgbClr val="990000"/>
              </a:solidFill>
              <a:highlight>
                <a:srgbClr val="FFFFFF"/>
              </a:highlight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395536" y="3192813"/>
            <a:ext cx="5256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25" y="1051575"/>
            <a:ext cx="2475439" cy="330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Wrap-Up</a:t>
            </a:r>
            <a:endParaRPr sz="4200">
              <a:solidFill>
                <a:srgbClr val="000000"/>
              </a:solidFill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154625" y="1332850"/>
            <a:ext cx="51831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What kind of food do you eat in your country?</a:t>
            </a:r>
            <a:endParaRPr b="1"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b="1" lang="en" sz="2400">
                <a:solidFill>
                  <a:srgbClr val="274E13"/>
                </a:solidFill>
              </a:rPr>
              <a:t>What is your favorite types of cuisines?</a:t>
            </a:r>
            <a:endParaRPr b="1" sz="2400">
              <a:solidFill>
                <a:srgbClr val="274E1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What are you looking forward to eating in Canada?</a:t>
            </a:r>
            <a:endParaRPr b="1" sz="24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00" y="4352150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3650700" y="4633425"/>
            <a:ext cx="4572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Making International Friends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