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cad30f09_0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9dcad30f0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dcad30f0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9dcad30f09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dcad30f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9dcad30f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4.jpg"/><Relationship Id="rId5" Type="http://schemas.openxmlformats.org/officeDocument/2006/relationships/image" Target="../media/image20.jpg"/><Relationship Id="rId6" Type="http://schemas.openxmlformats.org/officeDocument/2006/relationships/image" Target="../media/image18.jpg"/><Relationship Id="rId7" Type="http://schemas.openxmlformats.org/officeDocument/2006/relationships/image" Target="../media/image1.png"/><Relationship Id="rId8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4.jpg"/><Relationship Id="rId5" Type="http://schemas.openxmlformats.org/officeDocument/2006/relationships/image" Target="../media/image18.jpg"/><Relationship Id="rId6" Type="http://schemas.openxmlformats.org/officeDocument/2006/relationships/image" Target="../media/image22.jpg"/><Relationship Id="rId7" Type="http://schemas.openxmlformats.org/officeDocument/2006/relationships/image" Target="../media/image17.png"/><Relationship Id="rId8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1" Type="http://schemas.openxmlformats.org/officeDocument/2006/relationships/image" Target="../media/image10.jpg"/><Relationship Id="rId10" Type="http://schemas.openxmlformats.org/officeDocument/2006/relationships/image" Target="../media/image5.jpg"/><Relationship Id="rId9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5" Type="http://schemas.openxmlformats.org/officeDocument/2006/relationships/image" Target="../media/image17.png"/><Relationship Id="rId6" Type="http://schemas.openxmlformats.org/officeDocument/2006/relationships/image" Target="../media/image15.jpg"/><Relationship Id="rId7" Type="http://schemas.openxmlformats.org/officeDocument/2006/relationships/image" Target="../media/image13.jpg"/><Relationship Id="rId8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12.jpg"/><Relationship Id="rId7" Type="http://schemas.openxmlformats.org/officeDocument/2006/relationships/image" Target="../media/image17.png"/><Relationship Id="rId8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1.jpg"/><Relationship Id="rId5" Type="http://schemas.openxmlformats.org/officeDocument/2006/relationships/image" Target="../media/image17.png"/><Relationship Id="rId6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4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94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Grocery Stores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Look for Food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5163" y="0"/>
            <a:ext cx="2813670" cy="187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7475" y="-5050"/>
            <a:ext cx="2813681" cy="187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2"/>
            <a:ext cx="2813675" cy="187579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500167" y="4647825"/>
            <a:ext cx="3983400" cy="30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6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938450" y="1250325"/>
            <a:ext cx="3935400" cy="28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❖"/>
            </a:pPr>
            <a:r>
              <a:rPr b="1" lang="en" sz="1900">
                <a:solidFill>
                  <a:srgbClr val="0000FF"/>
                </a:solidFill>
              </a:rPr>
              <a:t>How often do you or your family go to the grocery store?</a:t>
            </a:r>
            <a:endParaRPr b="1" sz="1900">
              <a:solidFill>
                <a:srgbClr val="0000FF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900"/>
              <a:buChar char="❖"/>
            </a:pPr>
            <a:r>
              <a:rPr b="1" lang="en" sz="1900">
                <a:solidFill>
                  <a:srgbClr val="38761D"/>
                </a:solidFill>
              </a:rPr>
              <a:t>What are your favorite foods to get there?</a:t>
            </a:r>
            <a:endParaRPr b="1" sz="1900">
              <a:solidFill>
                <a:srgbClr val="0B5394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❖"/>
            </a:pPr>
            <a:r>
              <a:rPr b="1" lang="en" sz="1900">
                <a:solidFill>
                  <a:srgbClr val="0000FF"/>
                </a:solidFill>
              </a:rPr>
              <a:t>Do you prefer cooking or going to restaurants?</a:t>
            </a:r>
            <a:endParaRPr b="1" sz="1900">
              <a:solidFill>
                <a:srgbClr val="0000FF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000" y="1038302"/>
            <a:ext cx="2318085" cy="121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000" y="2174950"/>
            <a:ext cx="4073644" cy="206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8063" y="1038300"/>
            <a:ext cx="1755591" cy="184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01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737" y="622975"/>
            <a:ext cx="2027025" cy="151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200" y="1700375"/>
            <a:ext cx="1782499" cy="13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950" y="2766650"/>
            <a:ext cx="2268750" cy="170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632969">
            <a:off x="5819050" y="1711826"/>
            <a:ext cx="2180425" cy="14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29977">
            <a:off x="6230900" y="2732139"/>
            <a:ext cx="2217426" cy="16630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type="title"/>
          </p:nvPr>
        </p:nvSpPr>
        <p:spPr>
          <a:xfrm>
            <a:off x="386750" y="371325"/>
            <a:ext cx="50133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b="1" lang="en" sz="3200"/>
              <a:t>Foreign grocery stores</a:t>
            </a:r>
            <a:endParaRPr b="1" sz="3200"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95525" y="977325"/>
            <a:ext cx="4663200" cy="3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r>
              <a:rPr b="1" lang="en" sz="2200" u="sng">
                <a:solidFill>
                  <a:srgbClr val="2B273C"/>
                </a:solidFill>
                <a:highlight>
                  <a:srgbClr val="FFFFFF"/>
                </a:highlight>
              </a:rPr>
              <a:t>Sakuraya Japanese Supermarket</a:t>
            </a:r>
            <a:endParaRPr b="1" sz="2200" u="sng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2B273C"/>
                </a:solidFill>
                <a:highlight>
                  <a:srgbClr val="FFFFFF"/>
                </a:highlight>
              </a:rPr>
              <a:t>(517 East Broadway, Mount Pleasant area, Vancouver, BC)</a:t>
            </a:r>
            <a:endParaRPr b="1"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r>
              <a:rPr b="1" lang="en" sz="2200" u="sng">
                <a:solidFill>
                  <a:srgbClr val="222222"/>
                </a:solidFill>
                <a:highlight>
                  <a:srgbClr val="FFFFFF"/>
                </a:highlight>
              </a:rPr>
              <a:t>East West Market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B273C"/>
                </a:solidFill>
                <a:highlight>
                  <a:srgbClr val="FFFFFF"/>
                </a:highlight>
              </a:rPr>
              <a:t>(4169 Main Street near Riley Park, Vancouver, BC)</a:t>
            </a:r>
            <a:endParaRPr sz="1050">
              <a:solidFill>
                <a:srgbClr val="2B273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None/>
            </a:pPr>
            <a:r>
              <a:rPr b="1" lang="en" sz="2200" u="sng">
                <a:solidFill>
                  <a:srgbClr val="222222"/>
                </a:solidFill>
                <a:highlight>
                  <a:schemeClr val="lt1"/>
                </a:highlight>
              </a:rPr>
              <a:t>Persia Foods</a:t>
            </a:r>
            <a:endParaRPr b="1" sz="1050">
              <a:solidFill>
                <a:srgbClr val="2B273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B273C"/>
                </a:solidFill>
                <a:highlight>
                  <a:srgbClr val="FFFFFF"/>
                </a:highlight>
              </a:rPr>
              <a:t>(2827 West Broadway, Kitsilano area, Vancouver, BC)</a:t>
            </a:r>
            <a:endParaRPr sz="1200">
              <a:solidFill>
                <a:srgbClr val="2B273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r>
              <a:rPr b="1" lang="en" sz="2200" u="sng">
                <a:solidFill>
                  <a:srgbClr val="222222"/>
                </a:solidFill>
                <a:highlight>
                  <a:schemeClr val="lt1"/>
                </a:highlight>
              </a:rPr>
              <a:t>Kim’s Mart</a:t>
            </a:r>
            <a:endParaRPr b="1" sz="2200" u="sng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B273C"/>
                </a:solidFill>
                <a:highlight>
                  <a:srgbClr val="FFFFFF"/>
                </a:highlight>
              </a:rPr>
              <a:t>(519 East Broadway, Mount Pleasant area, Vancouver, BC)</a:t>
            </a:r>
            <a:endParaRPr sz="1050">
              <a:solidFill>
                <a:srgbClr val="2B273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300"/>
              <a:buNone/>
            </a:pPr>
            <a:r>
              <a:t/>
            </a:r>
            <a:endParaRPr b="1" sz="2200" u="sng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58446">
            <a:off x="7424073" y="977324"/>
            <a:ext cx="1398625" cy="18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650" y="787066"/>
            <a:ext cx="3060214" cy="17137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type="ctrTitle"/>
          </p:nvPr>
        </p:nvSpPr>
        <p:spPr>
          <a:xfrm>
            <a:off x="155583" y="330965"/>
            <a:ext cx="7688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200"/>
              <a:t>Budgeting in Vancouver</a:t>
            </a:r>
            <a:endParaRPr sz="1100"/>
          </a:p>
        </p:txBody>
      </p:sp>
      <p:sp>
        <p:nvSpPr>
          <p:cNvPr id="96" name="Google Shape;96;p16"/>
          <p:cNvSpPr txBox="1"/>
          <p:nvPr/>
        </p:nvSpPr>
        <p:spPr>
          <a:xfrm>
            <a:off x="296275" y="925213"/>
            <a:ext cx="5128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to shop for cheap (but good quality) food: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Supermarkets such as </a:t>
            </a:r>
            <a:r>
              <a:rPr b="1" lang="en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Canadian Superstore</a:t>
            </a: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TnT Supermarket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have</a:t>
            </a: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loyalty cards and coupons that give you discounts. </a:t>
            </a:r>
            <a:endParaRPr sz="1700"/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For snacks, beverages and even some packaged goods, the Dollarama can provide a cheaper alternative to brand-name items.</a:t>
            </a: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/>
          </a:p>
          <a:p>
            <a:pPr indent="-3048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Cheap fruits and veggies: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shop at the local grocers’ around residential areas (Southeast Victoria Street, Main Street, the Drive, etc.)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ralphs" id="97" name="Google Shape;97;p1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ralphs" id="98" name="Google Shape;98;p16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alphs logo" id="99" name="Google Shape;99;p16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alphs logo" id="100" name="Google Shape;100;p16"/>
          <p:cNvSpPr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upons" id="104" name="Google Shape;10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42856">
            <a:off x="5220951" y="2298514"/>
            <a:ext cx="1767252" cy="997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udgeting" id="105" name="Google Shape;10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24462">
            <a:off x="6628198" y="2147312"/>
            <a:ext cx="2101229" cy="1180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ruits veggies" id="106" name="Google Shape;106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648526">
            <a:off x="5656697" y="3029575"/>
            <a:ext cx="2373480" cy="1186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type="ctrTitle"/>
          </p:nvPr>
        </p:nvSpPr>
        <p:spPr>
          <a:xfrm>
            <a:off x="280551" y="261370"/>
            <a:ext cx="7772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3200"/>
              <a:t>Budgeting in Vancouver</a:t>
            </a:r>
            <a:endParaRPr sz="3200"/>
          </a:p>
        </p:txBody>
      </p:sp>
      <p:sp>
        <p:nvSpPr>
          <p:cNvPr id="113" name="Google Shape;113;p17"/>
          <p:cNvSpPr txBox="1"/>
          <p:nvPr/>
        </p:nvSpPr>
        <p:spPr>
          <a:xfrm>
            <a:off x="356750" y="763100"/>
            <a:ext cx="5426100" cy="3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21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How to make eating at restaurants more cost effective:</a:t>
            </a:r>
            <a:endParaRPr b="0" i="0" sz="1700" u="none" cap="none" strike="noStrike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the server to give you a box at the end of your meal so you can take the leftovers home. It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’s completely normal in Vancouver.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the prices and/or portion sizes online or in person before you go (Google the restaurant or find them on sites like </a:t>
            </a:r>
            <a:r>
              <a:rPr b="0" i="0" lang="en" sz="2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Yelp</a:t>
            </a: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Split a dish with a friend 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or ask for a ‘half-order’</a:t>
            </a:r>
            <a:r>
              <a:rPr b="0"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eftovers"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4061">
            <a:off x="6807869" y="1092082"/>
            <a:ext cx="1982503" cy="1110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eftovers restaurant" id="115" name="Google Shape;11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6651" y="1050121"/>
            <a:ext cx="1269275" cy="142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eal plan" id="116" name="Google Shape;11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06650" y="2385012"/>
            <a:ext cx="2980890" cy="218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01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Wrap-Up</a:t>
            </a:r>
            <a:endParaRPr sz="4200">
              <a:solidFill>
                <a:srgbClr val="000000"/>
              </a:solidFill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154625" y="1332850"/>
            <a:ext cx="51831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What food will you most miss from home?</a:t>
            </a:r>
            <a:endParaRPr b="1"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●"/>
            </a:pPr>
            <a:r>
              <a:rPr b="1" lang="en" sz="2400">
                <a:solidFill>
                  <a:srgbClr val="274E13"/>
                </a:solidFill>
              </a:rPr>
              <a:t>Which one are you excited to share with your host family and local friends?</a:t>
            </a:r>
            <a:endParaRPr b="1" sz="2400">
              <a:solidFill>
                <a:srgbClr val="274E1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b="1" lang="en" sz="2400">
                <a:solidFill>
                  <a:srgbClr val="0000FF"/>
                </a:solidFill>
              </a:rPr>
              <a:t>Do you have a “signature dish”?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3690100" y="4611125"/>
            <a:ext cx="4572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The Best Restaurants &amp; Popular Cuisine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