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824604405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824604405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918a37280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918a37280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9b2559df5f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9b2559df5f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9b2559df5f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9b2559df5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938ad827b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938ad827b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9b2559df5f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9b2559df5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92c1a94829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92c1a94829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2.jpg"/><Relationship Id="rId5" Type="http://schemas.openxmlformats.org/officeDocument/2006/relationships/image" Target="../media/image5.png"/><Relationship Id="rId6" Type="http://schemas.openxmlformats.org/officeDocument/2006/relationships/image" Target="../media/image9.jpg"/><Relationship Id="rId7" Type="http://schemas.openxmlformats.org/officeDocument/2006/relationships/image" Target="../media/image3.png"/><Relationship Id="rId8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7.jpg"/><Relationship Id="rId5" Type="http://schemas.openxmlformats.org/officeDocument/2006/relationships/image" Target="../media/image1.jpg"/><Relationship Id="rId6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8.jpg"/><Relationship Id="rId5" Type="http://schemas.openxmlformats.org/officeDocument/2006/relationships/image" Target="../media/image1.jpg"/><Relationship Id="rId6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0.jpg"/><Relationship Id="rId5" Type="http://schemas.openxmlformats.org/officeDocument/2006/relationships/image" Target="../media/image1.jpg"/><Relationship Id="rId6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1.jpg"/><Relationship Id="rId5" Type="http://schemas.openxmlformats.org/officeDocument/2006/relationships/image" Target="../media/image1.jpg"/><Relationship Id="rId6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.jpg"/><Relationship Id="rId5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.jpg"/><Relationship Id="rId5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6.jpg"/><Relationship Id="rId5" Type="http://schemas.openxmlformats.org/officeDocument/2006/relationships/image" Target="../media/image1.jpg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815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Pre-Arrival English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Communicate When You Don't Understand What People Are Saying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2501" y="1"/>
            <a:ext cx="2373904" cy="1582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65450" y="-173775"/>
            <a:ext cx="2014275" cy="177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05392" y="-173775"/>
            <a:ext cx="1331303" cy="177508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2500167" y="4647825"/>
            <a:ext cx="3983400" cy="30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</a:rPr>
              <a:t>Copyright © 2020 International House Pacific Group</a:t>
            </a:r>
            <a:endParaRPr sz="1100">
              <a:solidFill>
                <a:srgbClr val="99999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</a:rPr>
              <a:t>Do not share or copy without permission</a:t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543226" y="93073"/>
            <a:ext cx="1365277" cy="150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262101" y="4208289"/>
            <a:ext cx="813223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311700" y="487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Warm-Up</a:t>
            </a:r>
            <a:endParaRPr sz="4200"/>
          </a:p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3343075" y="864275"/>
            <a:ext cx="5499300" cy="235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Char char="❖"/>
            </a:pPr>
            <a:r>
              <a:rPr lang="en" sz="2000">
                <a:solidFill>
                  <a:srgbClr val="0000FF"/>
                </a:solidFill>
              </a:rPr>
              <a:t>When you don’t understand what someone has said, how do you ask for </a:t>
            </a:r>
            <a:r>
              <a:rPr b="1" lang="en" sz="2000" u="sng">
                <a:solidFill>
                  <a:srgbClr val="0000FF"/>
                </a:solidFill>
              </a:rPr>
              <a:t>clarification</a:t>
            </a:r>
            <a:r>
              <a:rPr b="1" lang="en" sz="2000">
                <a:solidFill>
                  <a:srgbClr val="0000FF"/>
                </a:solidFill>
              </a:rPr>
              <a:t> </a:t>
            </a:r>
            <a:r>
              <a:rPr lang="en" sz="2000">
                <a:solidFill>
                  <a:srgbClr val="0000FF"/>
                </a:solidFill>
              </a:rPr>
              <a:t>in your country?</a:t>
            </a:r>
            <a:endParaRPr sz="2000">
              <a:solidFill>
                <a:srgbClr val="0000FF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000"/>
              <a:buChar char="❖"/>
            </a:pPr>
            <a:r>
              <a:rPr lang="en" sz="2000">
                <a:solidFill>
                  <a:srgbClr val="38761D"/>
                </a:solidFill>
              </a:rPr>
              <a:t>For English, do you find it harder to </a:t>
            </a:r>
            <a:r>
              <a:rPr b="1" lang="en" sz="2000">
                <a:solidFill>
                  <a:srgbClr val="38761D"/>
                </a:solidFill>
              </a:rPr>
              <a:t>listen </a:t>
            </a:r>
            <a:r>
              <a:rPr lang="en" sz="2000">
                <a:solidFill>
                  <a:srgbClr val="38761D"/>
                </a:solidFill>
              </a:rPr>
              <a:t>or </a:t>
            </a:r>
            <a:r>
              <a:rPr b="1" lang="en" sz="2000">
                <a:solidFill>
                  <a:srgbClr val="38761D"/>
                </a:solidFill>
              </a:rPr>
              <a:t>speak</a:t>
            </a:r>
            <a:r>
              <a:rPr lang="en" sz="2000">
                <a:solidFill>
                  <a:srgbClr val="38761D"/>
                </a:solidFill>
              </a:rPr>
              <a:t>? Why?</a:t>
            </a:r>
            <a:endParaRPr sz="2000">
              <a:solidFill>
                <a:srgbClr val="0B5394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Char char="❖"/>
            </a:pPr>
            <a:r>
              <a:rPr lang="en" sz="2000">
                <a:solidFill>
                  <a:srgbClr val="0000FF"/>
                </a:solidFill>
              </a:rPr>
              <a:t>Is it easier for you to speak English to </a:t>
            </a:r>
            <a:r>
              <a:rPr b="1" lang="en" sz="2000">
                <a:solidFill>
                  <a:srgbClr val="0000FF"/>
                </a:solidFill>
              </a:rPr>
              <a:t>native speakers</a:t>
            </a:r>
            <a:r>
              <a:rPr lang="en" sz="2000">
                <a:solidFill>
                  <a:srgbClr val="0000FF"/>
                </a:solidFill>
              </a:rPr>
              <a:t> or </a:t>
            </a:r>
            <a:r>
              <a:rPr b="1" lang="en" sz="2000">
                <a:solidFill>
                  <a:srgbClr val="0000FF"/>
                </a:solidFill>
              </a:rPr>
              <a:t>foreigners</a:t>
            </a:r>
            <a:r>
              <a:rPr lang="en" sz="2000">
                <a:solidFill>
                  <a:srgbClr val="0000FF"/>
                </a:solidFill>
              </a:rPr>
              <a:t>? Why?</a:t>
            </a:r>
            <a:endParaRPr sz="2000">
              <a:solidFill>
                <a:srgbClr val="0000FF"/>
              </a:solidFill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625" y="1349799"/>
            <a:ext cx="3216770" cy="213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4626" y="4208276"/>
            <a:ext cx="813223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11700" y="333888"/>
            <a:ext cx="5184600" cy="10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How Canadians Ask for Clarification</a:t>
            </a:r>
            <a:endParaRPr sz="4600"/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311700" y="1269675"/>
            <a:ext cx="4985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55CC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FF"/>
              </a:buClr>
              <a:buSzPts val="1800"/>
              <a:buChar char="❖"/>
            </a:pPr>
            <a:r>
              <a:rPr b="1" lang="en">
                <a:solidFill>
                  <a:srgbClr val="0000FF"/>
                </a:solidFill>
              </a:rPr>
              <a:t>Usually very informally in daily situations:</a:t>
            </a:r>
            <a:endParaRPr b="1">
              <a:solidFill>
                <a:srgbClr val="0000FF"/>
              </a:solidFill>
            </a:endParaRPr>
          </a:p>
          <a:p>
            <a:pPr indent="-317500" lvl="1" marL="18288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Char char="➢"/>
            </a:pPr>
            <a:r>
              <a:rPr b="1" lang="en">
                <a:solidFill>
                  <a:srgbClr val="0000FF"/>
                </a:solidFill>
              </a:rPr>
              <a:t>“Huh?”, “What?”, “Sorry?”</a:t>
            </a:r>
            <a:endParaRPr b="1">
              <a:solidFill>
                <a:srgbClr val="0000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800"/>
              <a:buChar char="❖"/>
            </a:pPr>
            <a:r>
              <a:rPr b="1" lang="en">
                <a:solidFill>
                  <a:srgbClr val="274E13"/>
                </a:solidFill>
              </a:rPr>
              <a:t>In formal settings, you can use:</a:t>
            </a:r>
            <a:endParaRPr b="1">
              <a:solidFill>
                <a:srgbClr val="274E13"/>
              </a:solidFill>
            </a:endParaRPr>
          </a:p>
          <a:p>
            <a:pPr indent="-317500" lvl="1" marL="18288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400"/>
              <a:buChar char="➢"/>
            </a:pPr>
            <a:r>
              <a:rPr b="1" lang="en">
                <a:solidFill>
                  <a:srgbClr val="274E13"/>
                </a:solidFill>
              </a:rPr>
              <a:t>“Excuse me?”</a:t>
            </a:r>
            <a:endParaRPr b="1">
              <a:solidFill>
                <a:srgbClr val="274E13"/>
              </a:solidFill>
            </a:endParaRPr>
          </a:p>
          <a:p>
            <a:pPr indent="-317500" lvl="1" marL="18288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400"/>
              <a:buChar char="➢"/>
            </a:pPr>
            <a:r>
              <a:rPr b="1" lang="en">
                <a:solidFill>
                  <a:srgbClr val="274E13"/>
                </a:solidFill>
              </a:rPr>
              <a:t>“Pardon me?”</a:t>
            </a:r>
            <a:endParaRPr b="1">
              <a:solidFill>
                <a:srgbClr val="274E13"/>
              </a:solidFill>
            </a:endParaRPr>
          </a:p>
          <a:p>
            <a:pPr indent="-317500" lvl="1" marL="18288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400"/>
              <a:buChar char="➢"/>
            </a:pPr>
            <a:r>
              <a:rPr b="1" lang="en">
                <a:solidFill>
                  <a:srgbClr val="274E13"/>
                </a:solidFill>
              </a:rPr>
              <a:t>“Could you please repeat that?”</a:t>
            </a:r>
            <a:endParaRPr b="1">
              <a:solidFill>
                <a:srgbClr val="274E13"/>
              </a:solidFill>
            </a:endParaRPr>
          </a:p>
          <a:p>
            <a:pPr indent="-317500" lvl="1" marL="18288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400"/>
              <a:buChar char="➢"/>
            </a:pPr>
            <a:r>
              <a:rPr b="1" lang="en">
                <a:solidFill>
                  <a:srgbClr val="274E13"/>
                </a:solidFill>
              </a:rPr>
              <a:t>“I’m sorry, what do you mean?”</a:t>
            </a:r>
            <a:endParaRPr b="1">
              <a:solidFill>
                <a:srgbClr val="274E13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1155CC"/>
              </a:solidFill>
            </a:endParaRPr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1500" y="1451900"/>
            <a:ext cx="3615306" cy="2557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62101" y="4208289"/>
            <a:ext cx="813223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311700" y="333900"/>
            <a:ext cx="5488800" cy="10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Voicing Your Confusion</a:t>
            </a:r>
            <a:endParaRPr sz="4600"/>
          </a:p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3767700" y="1693088"/>
            <a:ext cx="5149500" cy="23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❖"/>
            </a:pPr>
            <a:r>
              <a:rPr b="1" lang="en">
                <a:solidFill>
                  <a:srgbClr val="0000FF"/>
                </a:solidFill>
              </a:rPr>
              <a:t>Most Canadians would prefer to repeat themselves if you don’t understand than to find out later and have to “backtrack” (especially in a formal setting)</a:t>
            </a:r>
            <a:endParaRPr b="1">
              <a:solidFill>
                <a:srgbClr val="0000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800"/>
              <a:buChar char="❖"/>
            </a:pPr>
            <a:r>
              <a:rPr b="1" lang="en">
                <a:solidFill>
                  <a:srgbClr val="274E13"/>
                </a:solidFill>
              </a:rPr>
              <a:t>Don’t be embarrassed to ask for clarification in the moment. Let’s look at some skillful ways to do it!</a:t>
            </a:r>
            <a:endParaRPr b="1">
              <a:solidFill>
                <a:srgbClr val="1155CC"/>
              </a:solidFill>
            </a:endParaRPr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684200"/>
            <a:ext cx="3615300" cy="2413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4626" y="4208276"/>
            <a:ext cx="813223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type="title"/>
          </p:nvPr>
        </p:nvSpPr>
        <p:spPr>
          <a:xfrm>
            <a:off x="311700" y="333900"/>
            <a:ext cx="5488800" cy="10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Reformulation</a:t>
            </a:r>
            <a:endParaRPr sz="4600"/>
          </a:p>
        </p:txBody>
      </p:sp>
      <p:sp>
        <p:nvSpPr>
          <p:cNvPr id="98" name="Google Shape;98;p17"/>
          <p:cNvSpPr txBox="1"/>
          <p:nvPr>
            <p:ph idx="1" type="body"/>
          </p:nvPr>
        </p:nvSpPr>
        <p:spPr>
          <a:xfrm>
            <a:off x="3920100" y="1008775"/>
            <a:ext cx="4912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55CC"/>
              </a:solidFill>
            </a:endParaRPr>
          </a:p>
          <a:p>
            <a:pPr indent="-34925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FF"/>
              </a:buClr>
              <a:buSzPts val="1900"/>
              <a:buChar char="❖"/>
            </a:pPr>
            <a:r>
              <a:rPr b="1" lang="en" sz="1900">
                <a:solidFill>
                  <a:srgbClr val="0000FF"/>
                </a:solidFill>
              </a:rPr>
              <a:t>One simple and effective way to clarify is to summarize what you think they said back to them:</a:t>
            </a:r>
            <a:endParaRPr b="1" sz="1900">
              <a:solidFill>
                <a:srgbClr val="0000FF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700"/>
              <a:buChar char="➢"/>
            </a:pPr>
            <a:r>
              <a:rPr b="1" lang="en" sz="1700">
                <a:solidFill>
                  <a:srgbClr val="274E13"/>
                </a:solidFill>
              </a:rPr>
              <a:t>“So, if I heard you correctly…”</a:t>
            </a:r>
            <a:endParaRPr b="1" sz="1700">
              <a:solidFill>
                <a:srgbClr val="274E13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700"/>
              <a:buChar char="➢"/>
            </a:pPr>
            <a:r>
              <a:rPr b="1" lang="en" sz="1700">
                <a:solidFill>
                  <a:srgbClr val="274E13"/>
                </a:solidFill>
              </a:rPr>
              <a:t>“Let me see if I understand…”</a:t>
            </a:r>
            <a:endParaRPr b="1" sz="1700">
              <a:solidFill>
                <a:srgbClr val="274E13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700"/>
              <a:buChar char="➢"/>
            </a:pPr>
            <a:r>
              <a:rPr b="1" lang="en" sz="1700">
                <a:solidFill>
                  <a:srgbClr val="274E13"/>
                </a:solidFill>
              </a:rPr>
              <a:t>“Do you mean that…”</a:t>
            </a:r>
            <a:endParaRPr b="1" sz="1700">
              <a:solidFill>
                <a:srgbClr val="274E13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700"/>
              <a:buChar char="➢"/>
            </a:pPr>
            <a:r>
              <a:rPr b="1" lang="en" sz="1700">
                <a:solidFill>
                  <a:srgbClr val="274E13"/>
                </a:solidFill>
              </a:rPr>
              <a:t>“What I hear from you is...is that correct?”</a:t>
            </a:r>
            <a:endParaRPr b="1" sz="1700">
              <a:solidFill>
                <a:srgbClr val="274E13"/>
              </a:solidFill>
            </a:endParaRPr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" y="1608000"/>
            <a:ext cx="3615300" cy="241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62101" y="4208289"/>
            <a:ext cx="813223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>
            <p:ph type="title"/>
          </p:nvPr>
        </p:nvSpPr>
        <p:spPr>
          <a:xfrm>
            <a:off x="311700" y="333888"/>
            <a:ext cx="5184600" cy="10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Practice</a:t>
            </a:r>
            <a:endParaRPr sz="5000"/>
          </a:p>
        </p:txBody>
      </p:sp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71350" y="772950"/>
            <a:ext cx="5697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55CC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FF"/>
              </a:buClr>
              <a:buSzPts val="1800"/>
              <a:buChar char="❖"/>
            </a:pPr>
            <a:r>
              <a:rPr b="1" lang="en">
                <a:solidFill>
                  <a:srgbClr val="0000FF"/>
                </a:solidFill>
              </a:rPr>
              <a:t>Let’s take turns sharing a routine or process and reformulating it back to the other using the phrases we just learned:</a:t>
            </a:r>
            <a:endParaRPr b="1">
              <a:solidFill>
                <a:srgbClr val="0000FF"/>
              </a:solidFill>
            </a:endParaRPr>
          </a:p>
          <a:p>
            <a:pPr indent="-336550" lvl="1" marL="108585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700"/>
              <a:buChar char="➢"/>
            </a:pPr>
            <a:r>
              <a:rPr b="1" lang="en" sz="1700">
                <a:solidFill>
                  <a:srgbClr val="274E13"/>
                </a:solidFill>
              </a:rPr>
              <a:t>“So, if I heard you correctly…”</a:t>
            </a:r>
            <a:endParaRPr b="1" sz="1700">
              <a:solidFill>
                <a:srgbClr val="274E13"/>
              </a:solidFill>
            </a:endParaRPr>
          </a:p>
          <a:p>
            <a:pPr indent="-336550" lvl="1" marL="108585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700"/>
              <a:buChar char="➢"/>
            </a:pPr>
            <a:r>
              <a:rPr b="1" lang="en" sz="1700">
                <a:solidFill>
                  <a:srgbClr val="274E13"/>
                </a:solidFill>
              </a:rPr>
              <a:t>“Let me see if I understand…”</a:t>
            </a:r>
            <a:endParaRPr b="1" sz="1700">
              <a:solidFill>
                <a:srgbClr val="274E13"/>
              </a:solidFill>
            </a:endParaRPr>
          </a:p>
          <a:p>
            <a:pPr indent="-336550" lvl="1" marL="108585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700"/>
              <a:buChar char="➢"/>
            </a:pPr>
            <a:r>
              <a:rPr b="1" lang="en" sz="1700">
                <a:solidFill>
                  <a:srgbClr val="274E13"/>
                </a:solidFill>
              </a:rPr>
              <a:t>“Do you mean that…”</a:t>
            </a:r>
            <a:endParaRPr b="1" sz="1700">
              <a:solidFill>
                <a:srgbClr val="274E13"/>
              </a:solidFill>
            </a:endParaRPr>
          </a:p>
          <a:p>
            <a:pPr indent="-336550" lvl="1" marL="108585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700"/>
              <a:buChar char="➢"/>
            </a:pPr>
            <a:r>
              <a:rPr b="1" lang="en" sz="1700">
                <a:solidFill>
                  <a:srgbClr val="274E13"/>
                </a:solidFill>
              </a:rPr>
              <a:t>“What I hear from you is...is that correct?”</a:t>
            </a:r>
            <a:endParaRPr b="1" sz="1700">
              <a:solidFill>
                <a:srgbClr val="274E13"/>
              </a:solidFill>
            </a:endParaRPr>
          </a:p>
          <a:p>
            <a:pPr indent="45720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i="1" lang="en" sz="1700">
                <a:solidFill>
                  <a:srgbClr val="0000FF"/>
                </a:solidFill>
              </a:rPr>
              <a:t>I’ll go first as an example. Tell me about...</a:t>
            </a:r>
            <a:endParaRPr b="1" i="1" sz="1700">
              <a:solidFill>
                <a:srgbClr val="0000FF"/>
              </a:solidFill>
            </a:endParaRPr>
          </a:p>
        </p:txBody>
      </p:sp>
      <p:pic>
        <p:nvPicPr>
          <p:cNvPr id="109" name="Google Shape;1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8"/>
          <p:cNvSpPr txBox="1"/>
          <p:nvPr/>
        </p:nvSpPr>
        <p:spPr>
          <a:xfrm>
            <a:off x="6233225" y="1763625"/>
            <a:ext cx="2599200" cy="22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700"/>
              <a:buChar char="●"/>
            </a:pPr>
            <a:r>
              <a:rPr b="1" lang="en" sz="1700">
                <a:solidFill>
                  <a:srgbClr val="351C75"/>
                </a:solidFill>
              </a:rPr>
              <a:t>Your daily routine</a:t>
            </a:r>
            <a:endParaRPr b="1" sz="1700">
              <a:solidFill>
                <a:srgbClr val="351C75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700"/>
              <a:buChar char="●"/>
            </a:pPr>
            <a:r>
              <a:rPr b="1" lang="en" sz="1700">
                <a:solidFill>
                  <a:srgbClr val="CC0000"/>
                </a:solidFill>
              </a:rPr>
              <a:t>Your favorite way to travel</a:t>
            </a:r>
            <a:endParaRPr b="1" sz="1700">
              <a:solidFill>
                <a:srgbClr val="CC0000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700"/>
              <a:buChar char="●"/>
            </a:pPr>
            <a:r>
              <a:rPr b="1" lang="en" sz="1700">
                <a:solidFill>
                  <a:srgbClr val="351C75"/>
                </a:solidFill>
              </a:rPr>
              <a:t>How to prepare your favorite meal</a:t>
            </a:r>
            <a:endParaRPr b="1" sz="1700">
              <a:solidFill>
                <a:srgbClr val="351C75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700"/>
              <a:buChar char="●"/>
            </a:pPr>
            <a:r>
              <a:rPr b="1" lang="en" sz="1700">
                <a:solidFill>
                  <a:srgbClr val="CC0000"/>
                </a:solidFill>
              </a:rPr>
              <a:t>What you do for your favorite holiday</a:t>
            </a:r>
            <a:endParaRPr b="1" sz="1700">
              <a:solidFill>
                <a:srgbClr val="CC0000"/>
              </a:solidFill>
            </a:endParaRPr>
          </a:p>
        </p:txBody>
      </p:sp>
      <p:pic>
        <p:nvPicPr>
          <p:cNvPr id="111" name="Google Shape;11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4626" y="4208276"/>
            <a:ext cx="813223" cy="7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8"/>
          <p:cNvSpPr txBox="1"/>
          <p:nvPr/>
        </p:nvSpPr>
        <p:spPr>
          <a:xfrm>
            <a:off x="2500167" y="4647825"/>
            <a:ext cx="3983400" cy="30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</a:rPr>
              <a:t>Copyright © 2020 International House Pacific Group</a:t>
            </a:r>
            <a:endParaRPr sz="1100">
              <a:solidFill>
                <a:srgbClr val="99999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</a:rPr>
              <a:t>Do not share or copy without permission</a:t>
            </a:r>
            <a:endParaRPr/>
          </a:p>
        </p:txBody>
      </p:sp>
      <p:pic>
        <p:nvPicPr>
          <p:cNvPr id="113" name="Google Shape;11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>
            <p:ph type="title"/>
          </p:nvPr>
        </p:nvSpPr>
        <p:spPr>
          <a:xfrm>
            <a:off x="311700" y="333888"/>
            <a:ext cx="5184600" cy="10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Roleplays</a:t>
            </a:r>
            <a:endParaRPr sz="5000"/>
          </a:p>
        </p:txBody>
      </p:sp>
      <p:sp>
        <p:nvSpPr>
          <p:cNvPr id="119" name="Google Shape;119;p19"/>
          <p:cNvSpPr txBox="1"/>
          <p:nvPr>
            <p:ph idx="1" type="body"/>
          </p:nvPr>
        </p:nvSpPr>
        <p:spPr>
          <a:xfrm>
            <a:off x="154625" y="863550"/>
            <a:ext cx="8241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55CC"/>
              </a:solidFill>
            </a:endParaRPr>
          </a:p>
          <a:p>
            <a:pPr indent="457200" lvl="0" marL="13716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At the store buying groceries</a:t>
            </a:r>
            <a:endParaRPr b="1">
              <a:solidFill>
                <a:srgbClr val="0000FF"/>
              </a:solidFill>
            </a:endParaRPr>
          </a:p>
          <a:p>
            <a:pPr indent="457200" lvl="0" marL="22860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CC0000"/>
                </a:solidFill>
              </a:rPr>
              <a:t>Enrolling in a new class</a:t>
            </a:r>
            <a:endParaRPr b="1">
              <a:solidFill>
                <a:srgbClr val="CC0000"/>
              </a:solidFill>
            </a:endParaRPr>
          </a:p>
          <a:p>
            <a:pPr indent="457200" lvl="0" marL="36576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51C75"/>
                </a:solidFill>
              </a:rPr>
              <a:t>Learning a process at work</a:t>
            </a:r>
            <a:endParaRPr b="1">
              <a:solidFill>
                <a:srgbClr val="351C75"/>
              </a:solidFill>
            </a:endParaRPr>
          </a:p>
          <a:p>
            <a:pPr indent="457200" lvl="0" marL="22860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74E13"/>
                </a:solidFill>
              </a:rPr>
              <a:t>Hearing directions in a new city</a:t>
            </a:r>
            <a:endParaRPr b="1">
              <a:solidFill>
                <a:srgbClr val="274E13"/>
              </a:solidFill>
            </a:endParaRPr>
          </a:p>
          <a:p>
            <a:pPr indent="457200" lvl="0" marL="13716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>
                <a:solidFill>
                  <a:srgbClr val="783F04"/>
                </a:solidFill>
              </a:rPr>
              <a:t>Meeting new friends at a party</a:t>
            </a:r>
            <a:endParaRPr b="1">
              <a:solidFill>
                <a:srgbClr val="783F04"/>
              </a:solidFill>
            </a:endParaRPr>
          </a:p>
        </p:txBody>
      </p:sp>
      <p:pic>
        <p:nvPicPr>
          <p:cNvPr id="120" name="Google Shape;12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9"/>
          <p:cNvSpPr txBox="1"/>
          <p:nvPr/>
        </p:nvSpPr>
        <p:spPr>
          <a:xfrm>
            <a:off x="6233225" y="1763625"/>
            <a:ext cx="2599200" cy="22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CC0000"/>
              </a:solidFill>
            </a:endParaRPr>
          </a:p>
        </p:txBody>
      </p:sp>
      <p:pic>
        <p:nvPicPr>
          <p:cNvPr id="122" name="Google Shape;12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62101" y="4208289"/>
            <a:ext cx="813223" cy="7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9"/>
          <p:cNvSpPr txBox="1"/>
          <p:nvPr/>
        </p:nvSpPr>
        <p:spPr>
          <a:xfrm>
            <a:off x="2500167" y="4647825"/>
            <a:ext cx="3983400" cy="30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</a:rPr>
              <a:t>Copyright © 2020 International House Pacific Group</a:t>
            </a:r>
            <a:endParaRPr sz="1100">
              <a:solidFill>
                <a:srgbClr val="99999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</a:rPr>
              <a:t>Do not share or copy without permission</a:t>
            </a:r>
            <a:endParaRPr/>
          </a:p>
        </p:txBody>
      </p:sp>
      <p:pic>
        <p:nvPicPr>
          <p:cNvPr id="124" name="Google Shape;12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type="title"/>
          </p:nvPr>
        </p:nvSpPr>
        <p:spPr>
          <a:xfrm>
            <a:off x="311700" y="445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200">
                <a:solidFill>
                  <a:srgbClr val="000000"/>
                </a:solidFill>
              </a:rPr>
              <a:t>Wrap-Up</a:t>
            </a:r>
            <a:endParaRPr sz="4200">
              <a:solidFill>
                <a:srgbClr val="000000"/>
              </a:solidFill>
            </a:endParaRPr>
          </a:p>
        </p:txBody>
      </p:sp>
      <p:sp>
        <p:nvSpPr>
          <p:cNvPr id="130" name="Google Shape;130;p20"/>
          <p:cNvSpPr txBox="1"/>
          <p:nvPr>
            <p:ph idx="1" type="body"/>
          </p:nvPr>
        </p:nvSpPr>
        <p:spPr>
          <a:xfrm>
            <a:off x="528900" y="1669350"/>
            <a:ext cx="5183100" cy="28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Char char="●"/>
            </a:pPr>
            <a:r>
              <a:rPr b="1" lang="en" sz="2800">
                <a:solidFill>
                  <a:srgbClr val="0000FF"/>
                </a:solidFill>
              </a:rPr>
              <a:t>How Canadians will clarify</a:t>
            </a:r>
            <a:endParaRPr b="1" sz="2800">
              <a:solidFill>
                <a:srgbClr val="0000FF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800"/>
              <a:buChar char="●"/>
            </a:pPr>
            <a:r>
              <a:rPr b="1" lang="en" sz="2800">
                <a:solidFill>
                  <a:srgbClr val="274E13"/>
                </a:solidFill>
              </a:rPr>
              <a:t>Voicing your confusion</a:t>
            </a:r>
            <a:endParaRPr b="1" sz="2800">
              <a:solidFill>
                <a:srgbClr val="274E13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Char char="●"/>
            </a:pPr>
            <a:r>
              <a:rPr b="1" lang="en" sz="2800">
                <a:solidFill>
                  <a:srgbClr val="0000FF"/>
                </a:solidFill>
              </a:rPr>
              <a:t>Reformulation / Useful phrases</a:t>
            </a:r>
            <a:endParaRPr b="1" sz="2800">
              <a:solidFill>
                <a:srgbClr val="0000FF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38761D"/>
              </a:solidFill>
            </a:endParaRPr>
          </a:p>
        </p:txBody>
      </p:sp>
      <p:pic>
        <p:nvPicPr>
          <p:cNvPr id="131" name="Google Shape;13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2538" y="1669362"/>
            <a:ext cx="3046800" cy="203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0"/>
          <p:cNvSpPr txBox="1"/>
          <p:nvPr/>
        </p:nvSpPr>
        <p:spPr>
          <a:xfrm>
            <a:off x="4260300" y="4633425"/>
            <a:ext cx="45720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0000FF"/>
                </a:solidFill>
              </a:rPr>
              <a:t>Next Class: Festivals in Vancouver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34" name="Google Shape;134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4626" y="4208276"/>
            <a:ext cx="813223" cy="7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0"/>
          <p:cNvSpPr txBox="1"/>
          <p:nvPr/>
        </p:nvSpPr>
        <p:spPr>
          <a:xfrm>
            <a:off x="1949142" y="4683275"/>
            <a:ext cx="3983400" cy="30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</a:rPr>
              <a:t>Copyright © 2020 International House Pacific Group</a:t>
            </a:r>
            <a:endParaRPr sz="1100">
              <a:solidFill>
                <a:srgbClr val="99999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</a:rPr>
              <a:t>Do not share or copy without permission</a:t>
            </a:r>
            <a:endParaRPr/>
          </a:p>
        </p:txBody>
      </p:sp>
      <p:pic>
        <p:nvPicPr>
          <p:cNvPr id="136" name="Google Shape;136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