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3"/>
    <p:sldMasterId id="2147483683" r:id="rId4"/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Nuni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.fntdata"/><Relationship Id="rId11" Type="http://schemas.openxmlformats.org/officeDocument/2006/relationships/slide" Target="slides/slide5.xml"/><Relationship Id="rId22" Type="http://schemas.openxmlformats.org/officeDocument/2006/relationships/font" Target="fonts/Nunito-boldItalic.fntdata"/><Relationship Id="rId10" Type="http://schemas.openxmlformats.org/officeDocument/2006/relationships/slide" Target="slides/slide4.xml"/><Relationship Id="rId21" Type="http://schemas.openxmlformats.org/officeDocument/2006/relationships/font" Target="fonts/Nunito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3.xml"/><Relationship Id="rId19" Type="http://schemas.openxmlformats.org/officeDocument/2006/relationships/font" Target="fonts/Nunito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994fd9aa90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994fd9aa90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994fd9aa90_0_3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g994fd9aa90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994fd9aa90_0_3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g994fd9aa90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994fd9aa90_0_4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g994fd9aa90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94fd9aa90_0_2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994fd9aa90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994fd9aa90_0_2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g994fd9aa90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994fd9aa90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994fd9aa90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994fd9aa90_0_3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994fd9aa90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994fd9aa90_0_3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994fd9aa90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94fd9aa90_0_3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994fd9aa90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994fd9aa90_0_3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g994fd9aa90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994fd9aa90_0_3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g994fd9aa90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0" name="Google Shape;130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1" name="Google Shape;13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4" name="Google Shape;13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2" name="Google Shape;142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3" name="Google Shape;14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9" name="Google Shape;149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0" name="Google Shape;15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3" name="Google Shape;15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7" name="Google Shape;157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8" name="Google Shape;158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9" name="Google Shape;15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62" name="Google Shape;16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6" name="Google Shape;16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ctrTitle"/>
          </p:nvPr>
        </p:nvSpPr>
        <p:spPr>
          <a:xfrm>
            <a:off x="685800" y="1597823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6"/>
          <p:cNvSpPr txBox="1"/>
          <p:nvPr>
            <p:ph idx="1" type="subTitle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8" name="Google Shape;178;p26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6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6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3" name="Google Shape;183;p2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/>
            </a:lvl1pPr>
            <a:lvl2pPr indent="-29845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184" name="Google Shape;184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8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8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8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9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29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9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9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0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9" name="Google Shape;199;p30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0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0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1"/>
          <p:cNvSpPr txBox="1"/>
          <p:nvPr>
            <p:ph idx="1" type="body"/>
          </p:nvPr>
        </p:nvSpPr>
        <p:spPr>
          <a:xfrm>
            <a:off x="457200" y="900115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05" name="Google Shape;205;p31"/>
          <p:cNvSpPr txBox="1"/>
          <p:nvPr>
            <p:ph idx="2" type="body"/>
          </p:nvPr>
        </p:nvSpPr>
        <p:spPr>
          <a:xfrm>
            <a:off x="4648200" y="900115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06" name="Google Shape;206;p31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1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1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2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2" name="Google Shape;212;p32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13" name="Google Shape;213;p32"/>
          <p:cNvSpPr txBox="1"/>
          <p:nvPr>
            <p:ph idx="3" type="body"/>
          </p:nvPr>
        </p:nvSpPr>
        <p:spPr>
          <a:xfrm>
            <a:off x="4645033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4" name="Google Shape;214;p32"/>
          <p:cNvSpPr txBox="1"/>
          <p:nvPr>
            <p:ph idx="4" type="body"/>
          </p:nvPr>
        </p:nvSpPr>
        <p:spPr>
          <a:xfrm>
            <a:off x="4645033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15" name="Google Shape;215;p32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2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2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3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3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/>
          <p:nvPr>
            <p:ph type="title"/>
          </p:nvPr>
        </p:nvSpPr>
        <p:spPr>
          <a:xfrm>
            <a:off x="457209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4"/>
          <p:cNvSpPr txBox="1"/>
          <p:nvPr>
            <p:ph idx="1" type="body"/>
          </p:nvPr>
        </p:nvSpPr>
        <p:spPr>
          <a:xfrm>
            <a:off x="3575050" y="204792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25" name="Google Shape;225;p34"/>
          <p:cNvSpPr txBox="1"/>
          <p:nvPr>
            <p:ph idx="2" type="body"/>
          </p:nvPr>
        </p:nvSpPr>
        <p:spPr>
          <a:xfrm>
            <a:off x="457209" y="1076328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26" name="Google Shape;226;p34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4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4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/>
          <p:nvPr>
            <p:ph type="title"/>
          </p:nvPr>
        </p:nvSpPr>
        <p:spPr>
          <a:xfrm>
            <a:off x="1792288" y="3600451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35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35"/>
          <p:cNvSpPr txBox="1"/>
          <p:nvPr>
            <p:ph idx="1" type="body"/>
          </p:nvPr>
        </p:nvSpPr>
        <p:spPr>
          <a:xfrm>
            <a:off x="1792288" y="4025507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33" name="Google Shape;233;p35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5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35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36"/>
          <p:cNvSpPr txBox="1"/>
          <p:nvPr>
            <p:ph idx="1" type="body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p36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36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6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/>
          <p:nvPr>
            <p:ph type="title"/>
          </p:nvPr>
        </p:nvSpPr>
        <p:spPr>
          <a:xfrm rot="5400000">
            <a:off x="6012600" y="771583"/>
            <a:ext cx="3291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37"/>
          <p:cNvSpPr txBox="1"/>
          <p:nvPr>
            <p:ph idx="1" type="body"/>
          </p:nvPr>
        </p:nvSpPr>
        <p:spPr>
          <a:xfrm rot="5400000">
            <a:off x="1821600" y="-1209617"/>
            <a:ext cx="32910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37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37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37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6" name="Google Shape;12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7" name="Google Shape;12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p2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25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25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Google Shape;174;p25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22.jpg"/><Relationship Id="rId7" Type="http://schemas.openxmlformats.org/officeDocument/2006/relationships/image" Target="../media/image2.png"/><Relationship Id="rId8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32.jpg"/><Relationship Id="rId5" Type="http://schemas.openxmlformats.org/officeDocument/2006/relationships/image" Target="../media/image29.jpg"/><Relationship Id="rId6" Type="http://schemas.openxmlformats.org/officeDocument/2006/relationships/image" Target="../media/image35.jpg"/><Relationship Id="rId7" Type="http://schemas.openxmlformats.org/officeDocument/2006/relationships/image" Target="../media/image33.jpg"/><Relationship Id="rId8" Type="http://schemas.openxmlformats.org/officeDocument/2006/relationships/image" Target="../media/image3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34.jpg"/><Relationship Id="rId6" Type="http://schemas.openxmlformats.org/officeDocument/2006/relationships/image" Target="../media/image36.jpg"/><Relationship Id="rId7" Type="http://schemas.openxmlformats.org/officeDocument/2006/relationships/image" Target="../media/image3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41.jpg"/><Relationship Id="rId5" Type="http://schemas.openxmlformats.org/officeDocument/2006/relationships/image" Target="../media/image40.jpg"/><Relationship Id="rId6" Type="http://schemas.openxmlformats.org/officeDocument/2006/relationships/image" Target="../media/image32.jpg"/><Relationship Id="rId7" Type="http://schemas.openxmlformats.org/officeDocument/2006/relationships/image" Target="../media/image39.jpg"/><Relationship Id="rId8" Type="http://schemas.openxmlformats.org/officeDocument/2006/relationships/image" Target="../media/image4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10.png"/><Relationship Id="rId6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9.jpg"/><Relationship Id="rId7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18.jpg"/><Relationship Id="rId6" Type="http://schemas.openxmlformats.org/officeDocument/2006/relationships/image" Target="../media/image15.jpg"/><Relationship Id="rId7" Type="http://schemas.openxmlformats.org/officeDocument/2006/relationships/image" Target="../media/image13.jpg"/><Relationship Id="rId8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17.jpg"/><Relationship Id="rId7" Type="http://schemas.openxmlformats.org/officeDocument/2006/relationships/image" Target="../media/image20.jpg"/><Relationship Id="rId8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23.jpg"/><Relationship Id="rId7" Type="http://schemas.openxmlformats.org/officeDocument/2006/relationships/image" Target="../media/image21.jpg"/><Relationship Id="rId8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7" Type="http://schemas.openxmlformats.org/officeDocument/2006/relationships/image" Target="../media/image28.jpg"/><Relationship Id="rId8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/>
          <p:nvPr>
            <p:ph type="ctrTitle"/>
          </p:nvPr>
        </p:nvSpPr>
        <p:spPr>
          <a:xfrm>
            <a:off x="311708" y="7815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Pre-Arrival English</a:t>
            </a:r>
            <a:endParaRPr/>
          </a:p>
        </p:txBody>
      </p:sp>
      <p:sp>
        <p:nvSpPr>
          <p:cNvPr id="253" name="Google Shape;253;p38"/>
          <p:cNvSpPr txBox="1"/>
          <p:nvPr>
            <p:ph idx="1" type="subTitle"/>
          </p:nvPr>
        </p:nvSpPr>
        <p:spPr>
          <a:xfrm>
            <a:off x="311700" y="2580438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Neighborhoods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Vancouver</a:t>
            </a:r>
            <a:endParaRPr/>
          </a:p>
        </p:txBody>
      </p:sp>
      <p:pic>
        <p:nvPicPr>
          <p:cNvPr id="254" name="Google Shape;25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135040" cy="1601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8"/>
          <p:cNvPicPr preferRelativeResize="0"/>
          <p:nvPr/>
        </p:nvPicPr>
        <p:blipFill rotWithShape="1">
          <a:blip r:embed="rId5">
            <a:alphaModFix/>
          </a:blip>
          <a:srcRect b="0" l="11476" r="18797" t="0"/>
          <a:stretch/>
        </p:blipFill>
        <p:spPr>
          <a:xfrm>
            <a:off x="4200500" y="0"/>
            <a:ext cx="1535997" cy="160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8"/>
          <p:cNvPicPr preferRelativeResize="0"/>
          <p:nvPr/>
        </p:nvPicPr>
        <p:blipFill rotWithShape="1">
          <a:blip r:embed="rId6">
            <a:alphaModFix/>
          </a:blip>
          <a:srcRect b="0" l="-16076" r="0" t="0"/>
          <a:stretch/>
        </p:blipFill>
        <p:spPr>
          <a:xfrm>
            <a:off x="1798550" y="3"/>
            <a:ext cx="2401955" cy="160130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8"/>
          <p:cNvSpPr txBox="1"/>
          <p:nvPr/>
        </p:nvSpPr>
        <p:spPr>
          <a:xfrm>
            <a:off x="2500167" y="4647825"/>
            <a:ext cx="3983400" cy="30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Copyright © 2020 International House Pacific Group</a:t>
            </a:r>
            <a:endParaRPr sz="11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Do not share or copy without permission</a:t>
            </a:r>
            <a:endParaRPr/>
          </a:p>
        </p:txBody>
      </p:sp>
      <p:pic>
        <p:nvPicPr>
          <p:cNvPr id="259" name="Google Shape;259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43226" y="93073"/>
            <a:ext cx="1365277" cy="150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4283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7"/>
          <p:cNvSpPr txBox="1"/>
          <p:nvPr>
            <p:ph type="title"/>
          </p:nvPr>
        </p:nvSpPr>
        <p:spPr>
          <a:xfrm>
            <a:off x="467544" y="483534"/>
            <a:ext cx="22323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</a:pPr>
            <a:r>
              <a:rPr lang="en" sz="3200"/>
              <a:t>Stanley Park</a:t>
            </a:r>
            <a:endParaRPr sz="3200"/>
          </a:p>
        </p:txBody>
      </p:sp>
      <p:sp>
        <p:nvSpPr>
          <p:cNvPr id="353" name="Google Shape;353;p47"/>
          <p:cNvSpPr txBox="1"/>
          <p:nvPr>
            <p:ph idx="1" type="body"/>
          </p:nvPr>
        </p:nvSpPr>
        <p:spPr>
          <a:xfrm>
            <a:off x="646363" y="1027357"/>
            <a:ext cx="3543000" cy="30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1" marL="3429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The world-famous Stanley Park is one of the biggest urban parks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55600" lvl="1" marL="3429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The park has totem poles, symbolic of the aborginal background of the Pacific West Coast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55600" lvl="1" marL="3429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Many opportunities to see wildlife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3429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A beautiful seawall runs along the outside of the park</a:t>
            </a:r>
            <a:endParaRPr b="1" sz="1400"/>
          </a:p>
        </p:txBody>
      </p:sp>
      <p:pic>
        <p:nvPicPr>
          <p:cNvPr id="354" name="Google Shape;35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7950" y="338425"/>
            <a:ext cx="2443950" cy="13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45574" y="1777775"/>
            <a:ext cx="2246525" cy="125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09874" y="871825"/>
            <a:ext cx="2246525" cy="149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5574" y="3089225"/>
            <a:ext cx="2246509" cy="149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09873" y="2559125"/>
            <a:ext cx="2246525" cy="1494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8"/>
          <p:cNvSpPr txBox="1"/>
          <p:nvPr>
            <p:ph type="title"/>
          </p:nvPr>
        </p:nvSpPr>
        <p:spPr>
          <a:xfrm>
            <a:off x="844023" y="92325"/>
            <a:ext cx="44253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</a:pPr>
            <a:r>
              <a:rPr lang="en" sz="3200"/>
              <a:t>North Vancouver</a:t>
            </a:r>
            <a:endParaRPr sz="3200"/>
          </a:p>
        </p:txBody>
      </p:sp>
      <p:sp>
        <p:nvSpPr>
          <p:cNvPr id="366" name="Google Shape;366;p48"/>
          <p:cNvSpPr txBox="1"/>
          <p:nvPr>
            <p:ph idx="1" type="body"/>
          </p:nvPr>
        </p:nvSpPr>
        <p:spPr>
          <a:xfrm>
            <a:off x="270794" y="735736"/>
            <a:ext cx="3600300" cy="38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The closest areas to nature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Many activities nearby such as hiking and biking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Easily accessible by bus, seabus or if you have time, walking across the famous Lions Gate Bridge (best at sunset!)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Famous Lonsdale Quay Market is located right next to the transportation with many local boutiques and fresh food market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t/>
            </a:r>
            <a:endParaRPr sz="600"/>
          </a:p>
        </p:txBody>
      </p:sp>
      <p:pic>
        <p:nvPicPr>
          <p:cNvPr id="367" name="Google Shape;36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6875" y="2668275"/>
            <a:ext cx="2303775" cy="153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26170" y="2647816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19200" y="740925"/>
            <a:ext cx="4036093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9"/>
          <p:cNvSpPr txBox="1"/>
          <p:nvPr>
            <p:ph type="title"/>
          </p:nvPr>
        </p:nvSpPr>
        <p:spPr>
          <a:xfrm>
            <a:off x="0" y="526000"/>
            <a:ext cx="91440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</a:pPr>
            <a:r>
              <a:rPr lang="en" sz="3600"/>
              <a:t>What neighborhood are you excited to see first?</a:t>
            </a:r>
            <a:r>
              <a:rPr lang="en" sz="4400"/>
              <a:t> </a:t>
            </a:r>
            <a:br>
              <a:rPr lang="en" sz="4400"/>
            </a:br>
            <a:endParaRPr sz="4400"/>
          </a:p>
        </p:txBody>
      </p:sp>
      <p:pic>
        <p:nvPicPr>
          <p:cNvPr id="377" name="Google Shape;37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9"/>
          <p:cNvSpPr txBox="1"/>
          <p:nvPr/>
        </p:nvSpPr>
        <p:spPr>
          <a:xfrm>
            <a:off x="3640250" y="4577450"/>
            <a:ext cx="5183100" cy="30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FF"/>
                </a:solidFill>
              </a:rPr>
              <a:t>Next Class: How to Communicate When You Don’t Understand</a:t>
            </a:r>
            <a:endParaRPr/>
          </a:p>
        </p:txBody>
      </p:sp>
      <p:pic>
        <p:nvPicPr>
          <p:cNvPr id="379" name="Google Shape;379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526" y="1245771"/>
            <a:ext cx="2395535" cy="149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62882" y="1294460"/>
            <a:ext cx="2404247" cy="1503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79252" y="1321975"/>
            <a:ext cx="2766286" cy="30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5525" y="2900136"/>
            <a:ext cx="2395535" cy="149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62878" y="2926761"/>
            <a:ext cx="2404247" cy="1503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9"/>
          <p:cNvSpPr txBox="1"/>
          <p:nvPr>
            <p:ph type="title"/>
          </p:nvPr>
        </p:nvSpPr>
        <p:spPr>
          <a:xfrm>
            <a:off x="623522" y="312484"/>
            <a:ext cx="34563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</a:pPr>
            <a:r>
              <a:rPr lang="en" sz="3200"/>
              <a:t>School Location</a:t>
            </a:r>
            <a:endParaRPr sz="2800"/>
          </a:p>
        </p:txBody>
      </p:sp>
      <p:sp>
        <p:nvSpPr>
          <p:cNvPr id="267" name="Google Shape;267;p39"/>
          <p:cNvSpPr/>
          <p:nvPr/>
        </p:nvSpPr>
        <p:spPr>
          <a:xfrm>
            <a:off x="7452320" y="3075806"/>
            <a:ext cx="288000" cy="1839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4036" y="963191"/>
            <a:ext cx="4759363" cy="351607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9"/>
          <p:cNvSpPr txBox="1"/>
          <p:nvPr/>
        </p:nvSpPr>
        <p:spPr>
          <a:xfrm>
            <a:off x="431925" y="963200"/>
            <a:ext cx="3456300" cy="3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1800">
                <a:solidFill>
                  <a:schemeClr val="dk1"/>
                </a:solidFill>
              </a:rPr>
              <a:t>Our school is near the famous Gastown in downtown Vancouver</a:t>
            </a:r>
            <a:endParaRPr sz="18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1800">
                <a:solidFill>
                  <a:schemeClr val="dk1"/>
                </a:solidFill>
              </a:rPr>
              <a:t>It is a brisk 4-minute walk from “Chinatown-Stadium” Skytrain station</a:t>
            </a:r>
            <a:endParaRPr sz="18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1800">
                <a:solidFill>
                  <a:schemeClr val="dk1"/>
                </a:solidFill>
              </a:rPr>
              <a:t>There are many bus stops close to the school</a:t>
            </a:r>
            <a:endParaRPr sz="18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1800">
                <a:solidFill>
                  <a:schemeClr val="dk1"/>
                </a:solidFill>
              </a:rPr>
              <a:t>It has easy access to lots of activities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0"/>
          <p:cNvSpPr txBox="1"/>
          <p:nvPr>
            <p:ph type="title"/>
          </p:nvPr>
        </p:nvSpPr>
        <p:spPr>
          <a:xfrm>
            <a:off x="623525" y="312475"/>
            <a:ext cx="39486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</a:pPr>
            <a:r>
              <a:rPr lang="en" sz="3200"/>
              <a:t>Downtown Vancouver</a:t>
            </a:r>
            <a:endParaRPr sz="2800"/>
          </a:p>
        </p:txBody>
      </p:sp>
      <p:sp>
        <p:nvSpPr>
          <p:cNvPr id="277" name="Google Shape;277;p40"/>
          <p:cNvSpPr txBox="1"/>
          <p:nvPr/>
        </p:nvSpPr>
        <p:spPr>
          <a:xfrm>
            <a:off x="114000" y="979200"/>
            <a:ext cx="3596100" cy="36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1800">
                <a:solidFill>
                  <a:schemeClr val="dk1"/>
                </a:solidFill>
              </a:rPr>
              <a:t>Many streets have bicycle lanes for use all year round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There are three skytrain stations across central downtown Vancouver with many bus stops</a:t>
            </a:r>
            <a:endParaRPr sz="18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</a:rPr>
              <a:t>Downtown (and Vancouver) is organized into a big grid with famous street names like Robson Street, Granville Street and Georgia Street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0"/>
          <p:cNvPicPr preferRelativeResize="0"/>
          <p:nvPr/>
        </p:nvPicPr>
        <p:blipFill rotWithShape="1">
          <a:blip r:embed="rId6">
            <a:alphaModFix/>
          </a:blip>
          <a:srcRect b="4922" l="5228" r="5237" t="4913"/>
          <a:stretch/>
        </p:blipFill>
        <p:spPr>
          <a:xfrm>
            <a:off x="3710103" y="1044834"/>
            <a:ext cx="5433900" cy="30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"/>
            <a:ext cx="91575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1"/>
          <p:cNvSpPr txBox="1"/>
          <p:nvPr/>
        </p:nvSpPr>
        <p:spPr>
          <a:xfrm>
            <a:off x="99050" y="139925"/>
            <a:ext cx="7057200" cy="14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" sz="4100">
                <a:latin typeface="Calibri"/>
                <a:ea typeface="Calibri"/>
                <a:cs typeface="Calibri"/>
                <a:sym typeface="Calibri"/>
              </a:rPr>
              <a:t>Have you heard of any neighborhoods in Vancouver?</a:t>
            </a:r>
            <a:endParaRPr b="0" i="0" sz="41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2"/>
          <p:cNvSpPr txBox="1"/>
          <p:nvPr>
            <p:ph type="title"/>
          </p:nvPr>
        </p:nvSpPr>
        <p:spPr>
          <a:xfrm>
            <a:off x="395536" y="267494"/>
            <a:ext cx="30963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</a:pPr>
            <a:r>
              <a:rPr lang="en" sz="3200"/>
              <a:t>The West End</a:t>
            </a:r>
            <a:endParaRPr sz="3200"/>
          </a:p>
        </p:txBody>
      </p:sp>
      <p:sp>
        <p:nvSpPr>
          <p:cNvPr id="294" name="Google Shape;294;p42"/>
          <p:cNvSpPr txBox="1"/>
          <p:nvPr/>
        </p:nvSpPr>
        <p:spPr>
          <a:xfrm>
            <a:off x="129546" y="843558"/>
            <a:ext cx="3639000" cy="40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</a:rPr>
              <a:t>Located in the heart of downtown</a:t>
            </a:r>
            <a:endParaRPr sz="18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</a:rPr>
              <a:t>Convenient and within walking distance to downtown Vancouver</a:t>
            </a:r>
            <a:endParaRPr sz="18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</a:rPr>
              <a:t>Right next to English Bay and various beaches</a:t>
            </a:r>
            <a:endParaRPr sz="18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</a:rPr>
              <a:t>Lots of street art and multicultural restaurants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17854">
            <a:off x="3267228" y="1003966"/>
            <a:ext cx="295275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31272">
            <a:off x="4829646" y="2356641"/>
            <a:ext cx="24765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443429">
            <a:off x="6080196" y="990278"/>
            <a:ext cx="2368554" cy="1570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3"/>
          <p:cNvSpPr txBox="1"/>
          <p:nvPr>
            <p:ph type="title"/>
          </p:nvPr>
        </p:nvSpPr>
        <p:spPr>
          <a:xfrm>
            <a:off x="467544" y="174013"/>
            <a:ext cx="24483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</a:pPr>
            <a:r>
              <a:rPr lang="en" sz="3200"/>
              <a:t>The Drive</a:t>
            </a:r>
            <a:endParaRPr sz="3200"/>
          </a:p>
        </p:txBody>
      </p:sp>
      <p:sp>
        <p:nvSpPr>
          <p:cNvPr id="305" name="Google Shape;305;p43"/>
          <p:cNvSpPr txBox="1"/>
          <p:nvPr/>
        </p:nvSpPr>
        <p:spPr>
          <a:xfrm>
            <a:off x="79811" y="1014036"/>
            <a:ext cx="3456300" cy="35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</a:rPr>
              <a:t>Coffee, coffee and coffee!</a:t>
            </a:r>
            <a:endParaRPr sz="18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</a:rPr>
              <a:t>Also known as Little Italy</a:t>
            </a:r>
            <a:endParaRPr sz="18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</a:rPr>
              <a:t>Variety of restaurants and and pizzerias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Eclectic mix of boutique and independent shops</a:t>
            </a:r>
            <a:endParaRPr sz="18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</a:rPr>
              <a:t>Walking distance to the Commercial-Broadway Skytrain Station </a:t>
            </a:r>
            <a:endParaRPr sz="18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</a:rPr>
              <a:t>Best for chilling and people watching</a:t>
            </a:r>
            <a:endParaRPr/>
          </a:p>
        </p:txBody>
      </p:sp>
      <p:pic>
        <p:nvPicPr>
          <p:cNvPr id="306" name="Google Shape;30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3625" y="248740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98275" y="875078"/>
            <a:ext cx="2564725" cy="170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31300" y="838966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31300" y="2537424"/>
            <a:ext cx="2564725" cy="1706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5470" y="2488250"/>
            <a:ext cx="2843180" cy="18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625" y="44283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4"/>
          <p:cNvSpPr txBox="1"/>
          <p:nvPr>
            <p:ph type="title"/>
          </p:nvPr>
        </p:nvSpPr>
        <p:spPr>
          <a:xfrm>
            <a:off x="459142" y="199475"/>
            <a:ext cx="34419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</a:pPr>
            <a:r>
              <a:rPr lang="en" sz="3200"/>
              <a:t>Mount Pleasant</a:t>
            </a:r>
            <a:endParaRPr sz="3200"/>
          </a:p>
        </p:txBody>
      </p:sp>
      <p:sp>
        <p:nvSpPr>
          <p:cNvPr id="318" name="Google Shape;318;p44"/>
          <p:cNvSpPr txBox="1"/>
          <p:nvPr/>
        </p:nvSpPr>
        <p:spPr>
          <a:xfrm>
            <a:off x="107500" y="980950"/>
            <a:ext cx="3662700" cy="3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</a:rPr>
              <a:t>Central location in the city</a:t>
            </a:r>
            <a:endParaRPr sz="18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</a:rPr>
              <a:t>Near the City Hall with heritage homes and modern low-rise apartments</a:t>
            </a:r>
            <a:endParaRPr sz="18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1800">
                <a:solidFill>
                  <a:schemeClr val="dk1"/>
                </a:solidFill>
              </a:rPr>
              <a:t>Mix of trendy restaurants and shops</a:t>
            </a:r>
            <a:endParaRPr sz="18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</a:rPr>
              <a:t>A beautiful neighbourhood for a stroll to the local Vancouver Public Library!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70199" y="832550"/>
            <a:ext cx="2600050" cy="1947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88600" y="832561"/>
            <a:ext cx="2600050" cy="173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70100" y="2488245"/>
            <a:ext cx="2525925" cy="1892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12373">
            <a:off x="5356176" y="2136664"/>
            <a:ext cx="2619375" cy="228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5"/>
          <p:cNvSpPr txBox="1"/>
          <p:nvPr>
            <p:ph type="title"/>
          </p:nvPr>
        </p:nvSpPr>
        <p:spPr>
          <a:xfrm>
            <a:off x="543744" y="179283"/>
            <a:ext cx="19803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</a:pPr>
            <a:r>
              <a:rPr lang="en" sz="3200"/>
              <a:t>Kitsilano</a:t>
            </a:r>
            <a:endParaRPr sz="3200"/>
          </a:p>
        </p:txBody>
      </p:sp>
      <p:sp>
        <p:nvSpPr>
          <p:cNvPr id="330" name="Google Shape;330;p45"/>
          <p:cNvSpPr txBox="1"/>
          <p:nvPr/>
        </p:nvSpPr>
        <p:spPr>
          <a:xfrm>
            <a:off x="78425" y="2486550"/>
            <a:ext cx="5059800" cy="2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</a:rPr>
              <a:t>It is a popular neighborhood for young and upcoming professionals minutes away from the beach and one bus away from UBC (University of British Columbia)</a:t>
            </a:r>
            <a:endParaRPr sz="18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Font typeface="Calibri"/>
              <a:buChar char="●"/>
            </a:pPr>
            <a:r>
              <a:rPr lang="en" sz="1800">
                <a:solidFill>
                  <a:srgbClr val="222222"/>
                </a:solidFill>
                <a:highlight>
                  <a:schemeClr val="lt1"/>
                </a:highlight>
              </a:rPr>
              <a:t>West 4th Avenue boasts a wide range of restaurants from breakfast diners, romantic bistros and farm to table ‘fable’ restaurants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06504">
            <a:off x="1126524" y="896094"/>
            <a:ext cx="1980299" cy="1485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38433" y="758772"/>
            <a:ext cx="2479676" cy="165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03438" y="99175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6"/>
          <p:cNvSpPr txBox="1"/>
          <p:nvPr>
            <p:ph type="title"/>
          </p:nvPr>
        </p:nvSpPr>
        <p:spPr>
          <a:xfrm>
            <a:off x="334486" y="272020"/>
            <a:ext cx="29523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</a:pPr>
            <a:r>
              <a:rPr lang="en" sz="3200"/>
              <a:t>Burnaby</a:t>
            </a:r>
            <a:endParaRPr sz="3200"/>
          </a:p>
        </p:txBody>
      </p:sp>
      <p:sp>
        <p:nvSpPr>
          <p:cNvPr id="341" name="Google Shape;341;p46"/>
          <p:cNvSpPr txBox="1"/>
          <p:nvPr>
            <p:ph idx="1" type="body"/>
          </p:nvPr>
        </p:nvSpPr>
        <p:spPr>
          <a:xfrm>
            <a:off x="334475" y="994475"/>
            <a:ext cx="3040800" cy="3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Residential city east of Vancouver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Comfortable for students and families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Easily accessible by bus and skytrain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There is Deer Lake Park in the heart of the city</a:t>
            </a:r>
            <a:endParaRPr sz="1750"/>
          </a:p>
        </p:txBody>
      </p:sp>
      <p:pic>
        <p:nvPicPr>
          <p:cNvPr id="342" name="Google Shape;34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16411">
            <a:off x="3419238" y="968526"/>
            <a:ext cx="2782125" cy="1851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32695">
            <a:off x="3324576" y="2748475"/>
            <a:ext cx="2971450" cy="148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678521">
            <a:off x="6015396" y="2512666"/>
            <a:ext cx="2404504" cy="1600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69151" y="896832"/>
            <a:ext cx="2404500" cy="1801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