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Nunito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Nunito-regular.fntdata"/><Relationship Id="rId25" Type="http://schemas.openxmlformats.org/officeDocument/2006/relationships/slide" Target="slides/slide20.xml"/><Relationship Id="rId28" Type="http://schemas.openxmlformats.org/officeDocument/2006/relationships/font" Target="fonts/Nunito-italic.fntdata"/><Relationship Id="rId27" Type="http://schemas.openxmlformats.org/officeDocument/2006/relationships/font" Target="fonts/Nuni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adce8114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adce8114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adce8114a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adce8114a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a383c8de3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a383c8de3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adce8114a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adce8114a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ae7a9404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ae7a9404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ae7a9404a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ae7a9404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ae7a9404a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ae7a9404a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ae7a9404a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ae7a9404a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a05ace814c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a05ace814c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a05ace814c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a05ace814c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9386dbbfad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9386dbbfad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989687cabb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989687cabb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9386dbbfad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9386dbbfad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9386dbbfad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9386dbbfad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9386dbbfad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9386dbbfad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9386dbbfad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9386dbbfad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adce8114a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adce8114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Click on the photo for the video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adce8114a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adce8114a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adce8114a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adce8114a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0" name="Google Shape;130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1" name="Google Shape;131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4" name="Google Shape;13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7" name="Google Shape;13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8" name="Google Shape;13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1" name="Google Shape;141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2" name="Google Shape;142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3" name="Google Shape;14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6" name="Google Shape;146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49" name="Google Shape;149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0" name="Google Shape;15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3" name="Google Shape;153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7" name="Google Shape;157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58" name="Google Shape;158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9" name="Google Shape;159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62" name="Google Shape;16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5" name="Google Shape;165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6" name="Google Shape;166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6" name="Google Shape;126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7" name="Google Shape;12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7" Type="http://schemas.openxmlformats.org/officeDocument/2006/relationships/image" Target="../media/image1.jpg"/><Relationship Id="rId8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jpg"/><Relationship Id="rId4" Type="http://schemas.openxmlformats.org/officeDocument/2006/relationships/image" Target="../media/image16.png"/><Relationship Id="rId5" Type="http://schemas.openxmlformats.org/officeDocument/2006/relationships/image" Target="../media/image15.png"/><Relationship Id="rId6" Type="http://schemas.openxmlformats.org/officeDocument/2006/relationships/image" Target="../media/image5.png"/><Relationship Id="rId7" Type="http://schemas.openxmlformats.org/officeDocument/2006/relationships/image" Target="../media/image1.jpg"/><Relationship Id="rId8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jpg"/><Relationship Id="rId4" Type="http://schemas.openxmlformats.org/officeDocument/2006/relationships/image" Target="../media/image5.png"/><Relationship Id="rId5" Type="http://schemas.openxmlformats.org/officeDocument/2006/relationships/image" Target="../media/image1.jpg"/><Relationship Id="rId6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13.png"/><Relationship Id="rId5" Type="http://schemas.openxmlformats.org/officeDocument/2006/relationships/image" Target="../media/image5.png"/><Relationship Id="rId6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5.png"/><Relationship Id="rId5" Type="http://schemas.openxmlformats.org/officeDocument/2006/relationships/image" Target="../media/image1.jpg"/><Relationship Id="rId6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jpg"/><Relationship Id="rId7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25.png"/><Relationship Id="rId9" Type="http://schemas.openxmlformats.org/officeDocument/2006/relationships/image" Target="../media/image8.png"/><Relationship Id="rId5" Type="http://schemas.openxmlformats.org/officeDocument/2006/relationships/image" Target="../media/image26.png"/><Relationship Id="rId6" Type="http://schemas.openxmlformats.org/officeDocument/2006/relationships/image" Target="../media/image23.png"/><Relationship Id="rId7" Type="http://schemas.openxmlformats.org/officeDocument/2006/relationships/image" Target="../media/image5.png"/><Relationship Id="rId8" Type="http://schemas.openxmlformats.org/officeDocument/2006/relationships/image" Target="../media/image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8.png"/><Relationship Id="rId5" Type="http://schemas.openxmlformats.org/officeDocument/2006/relationships/image" Target="../media/image35.png"/><Relationship Id="rId6" Type="http://schemas.openxmlformats.org/officeDocument/2006/relationships/image" Target="../media/image27.png"/><Relationship Id="rId7" Type="http://schemas.openxmlformats.org/officeDocument/2006/relationships/image" Target="../media/image5.png"/><Relationship Id="rId8" Type="http://schemas.openxmlformats.org/officeDocument/2006/relationships/image" Target="../media/image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Relationship Id="rId10" Type="http://schemas.openxmlformats.org/officeDocument/2006/relationships/image" Target="../media/image32.png"/><Relationship Id="rId9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37.png"/><Relationship Id="rId7" Type="http://schemas.openxmlformats.org/officeDocument/2006/relationships/image" Target="../media/image36.png"/><Relationship Id="rId8" Type="http://schemas.openxmlformats.org/officeDocument/2006/relationships/image" Target="../media/image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46.jpg"/><Relationship Id="rId5" Type="http://schemas.openxmlformats.org/officeDocument/2006/relationships/image" Target="../media/image1.jpg"/><Relationship Id="rId6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Relationship Id="rId4" Type="http://schemas.openxmlformats.org/officeDocument/2006/relationships/image" Target="../media/image46.jpg"/><Relationship Id="rId5" Type="http://schemas.openxmlformats.org/officeDocument/2006/relationships/image" Target="../media/image1.jpg"/><Relationship Id="rId6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40.jpg"/><Relationship Id="rId5" Type="http://schemas.openxmlformats.org/officeDocument/2006/relationships/image" Target="../media/image1.jpg"/><Relationship Id="rId6" Type="http://schemas.openxmlformats.org/officeDocument/2006/relationships/image" Target="../media/image8.png"/><Relationship Id="rId7" Type="http://schemas.openxmlformats.org/officeDocument/2006/relationships/image" Target="../media/image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27.png"/><Relationship Id="rId5" Type="http://schemas.openxmlformats.org/officeDocument/2006/relationships/image" Target="../media/image22.png"/><Relationship Id="rId6" Type="http://schemas.openxmlformats.org/officeDocument/2006/relationships/image" Target="../media/image41.jpg"/><Relationship Id="rId7" Type="http://schemas.openxmlformats.org/officeDocument/2006/relationships/image" Target="../media/image1.jpg"/><Relationship Id="rId8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40.jpg"/><Relationship Id="rId5" Type="http://schemas.openxmlformats.org/officeDocument/2006/relationships/image" Target="../media/image1.jpg"/><Relationship Id="rId6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34.jpg"/><Relationship Id="rId5" Type="http://schemas.openxmlformats.org/officeDocument/2006/relationships/image" Target="../media/image38.jpg"/><Relationship Id="rId6" Type="http://schemas.openxmlformats.org/officeDocument/2006/relationships/image" Target="../media/image44.jpg"/><Relationship Id="rId7" Type="http://schemas.openxmlformats.org/officeDocument/2006/relationships/image" Target="../media/image1.jpg"/><Relationship Id="rId8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.jpg"/><Relationship Id="rId9" Type="http://schemas.openxmlformats.org/officeDocument/2006/relationships/image" Target="../media/image42.jpg"/><Relationship Id="rId5" Type="http://schemas.openxmlformats.org/officeDocument/2006/relationships/image" Target="../media/image8.png"/><Relationship Id="rId6" Type="http://schemas.openxmlformats.org/officeDocument/2006/relationships/image" Target="../media/image29.jpg"/><Relationship Id="rId7" Type="http://schemas.openxmlformats.org/officeDocument/2006/relationships/image" Target="../media/image45.jpg"/><Relationship Id="rId8" Type="http://schemas.openxmlformats.org/officeDocument/2006/relationships/image" Target="../media/image4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.jpg"/><Relationship Id="rId5" Type="http://schemas.openxmlformats.org/officeDocument/2006/relationships/image" Target="../media/image8.png"/><Relationship Id="rId6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youtube.com/watch?v=H9NDuxL4WA4" TargetMode="External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1.jpg"/><Relationship Id="rId7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5.png"/><Relationship Id="rId5" Type="http://schemas.openxmlformats.org/officeDocument/2006/relationships/image" Target="../media/image1.jpg"/><Relationship Id="rId6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Relationship Id="rId4" Type="http://schemas.openxmlformats.org/officeDocument/2006/relationships/image" Target="../media/image39.jpg"/><Relationship Id="rId10" Type="http://schemas.openxmlformats.org/officeDocument/2006/relationships/image" Target="../media/image8.png"/><Relationship Id="rId9" Type="http://schemas.openxmlformats.org/officeDocument/2006/relationships/image" Target="../media/image1.jpg"/><Relationship Id="rId5" Type="http://schemas.openxmlformats.org/officeDocument/2006/relationships/image" Target="../media/image17.jpg"/><Relationship Id="rId6" Type="http://schemas.openxmlformats.org/officeDocument/2006/relationships/image" Target="../media/image12.png"/><Relationship Id="rId7" Type="http://schemas.openxmlformats.org/officeDocument/2006/relationships/image" Target="../media/image14.png"/><Relationship Id="rId8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/>
          <p:cNvSpPr txBox="1"/>
          <p:nvPr>
            <p:ph idx="4294967295" type="ctrTitle"/>
          </p:nvPr>
        </p:nvSpPr>
        <p:spPr>
          <a:xfrm>
            <a:off x="1551300" y="2219625"/>
            <a:ext cx="5968200" cy="14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Pre-Arrival English</a:t>
            </a:r>
            <a:endParaRPr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Canadian Holidays</a:t>
            </a:r>
            <a:endParaRPr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7716" y="0"/>
            <a:ext cx="2607284" cy="15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093399" cy="15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43226" y="93073"/>
            <a:ext cx="1365277" cy="15058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5"/>
          <p:cNvSpPr txBox="1"/>
          <p:nvPr/>
        </p:nvSpPr>
        <p:spPr>
          <a:xfrm>
            <a:off x="2589150" y="4606900"/>
            <a:ext cx="3965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Copyright © 2020 International House Pacific Group</a:t>
            </a:r>
            <a:endParaRPr sz="1100"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Do not share or copy without permission</a:t>
            </a:r>
            <a:endParaRPr/>
          </a:p>
        </p:txBody>
      </p:sp>
      <p:pic>
        <p:nvPicPr>
          <p:cNvPr id="179" name="Google Shape;179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62101" y="420828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60050" y="-76250"/>
            <a:ext cx="1215660" cy="162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6325" y="758773"/>
            <a:ext cx="2861398" cy="2146051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4"/>
          <p:cNvSpPr txBox="1"/>
          <p:nvPr>
            <p:ph idx="4294967295" type="body"/>
          </p:nvPr>
        </p:nvSpPr>
        <p:spPr>
          <a:xfrm>
            <a:off x="621175" y="3842375"/>
            <a:ext cx="4803900" cy="6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900"/>
              <a:t>T</a:t>
            </a:r>
            <a:r>
              <a:rPr b="1" lang="en" sz="1900"/>
              <a:t>hanksgiving Pies, nanaimo bars, fudge...</a:t>
            </a:r>
            <a:endParaRPr b="1" sz="1900"/>
          </a:p>
        </p:txBody>
      </p:sp>
      <p:pic>
        <p:nvPicPr>
          <p:cNvPr id="289" name="Google Shape;28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000" y="338250"/>
            <a:ext cx="4977324" cy="339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6325" y="2821150"/>
            <a:ext cx="3220900" cy="177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4626" y="4208276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5"/>
          <p:cNvSpPr txBox="1"/>
          <p:nvPr>
            <p:ph idx="4294967295" type="title"/>
          </p:nvPr>
        </p:nvSpPr>
        <p:spPr>
          <a:xfrm>
            <a:off x="154625" y="1175575"/>
            <a:ext cx="5039700" cy="13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What do families do on Thanksgiving?</a:t>
            </a:r>
            <a:endParaRPr sz="4800"/>
          </a:p>
        </p:txBody>
      </p:sp>
      <p:sp>
        <p:nvSpPr>
          <p:cNvPr id="299" name="Google Shape;299;p35"/>
          <p:cNvSpPr txBox="1"/>
          <p:nvPr>
            <p:ph idx="4294967295" type="body"/>
          </p:nvPr>
        </p:nvSpPr>
        <p:spPr>
          <a:xfrm>
            <a:off x="2611950" y="3841275"/>
            <a:ext cx="2964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900"/>
              <a:t>...besides eat a ton of food.</a:t>
            </a:r>
            <a:endParaRPr sz="1900"/>
          </a:p>
        </p:txBody>
      </p:sp>
      <p:pic>
        <p:nvPicPr>
          <p:cNvPr id="300" name="Google Shape;30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1448" y="0"/>
            <a:ext cx="3422557" cy="514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62101" y="420828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6"/>
          <p:cNvSpPr txBox="1"/>
          <p:nvPr>
            <p:ph idx="4294967295" type="body"/>
          </p:nvPr>
        </p:nvSpPr>
        <p:spPr>
          <a:xfrm>
            <a:off x="645475" y="3659575"/>
            <a:ext cx="3750000" cy="6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900">
                <a:solidFill>
                  <a:srgbClr val="000000"/>
                </a:solidFill>
              </a:rPr>
              <a:t>Morning football or other sports...</a:t>
            </a:r>
            <a:endParaRPr b="1" sz="1900">
              <a:solidFill>
                <a:srgbClr val="000000"/>
              </a:solidFill>
            </a:endParaRPr>
          </a:p>
        </p:txBody>
      </p:sp>
      <p:pic>
        <p:nvPicPr>
          <p:cNvPr id="309" name="Google Shape;30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700" y="884300"/>
            <a:ext cx="3928325" cy="261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1025" y="883285"/>
            <a:ext cx="3928325" cy="262131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6"/>
          <p:cNvSpPr txBox="1"/>
          <p:nvPr/>
        </p:nvSpPr>
        <p:spPr>
          <a:xfrm>
            <a:off x="4421025" y="3655575"/>
            <a:ext cx="39282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latin typeface="Calibri"/>
                <a:ea typeface="Calibri"/>
                <a:cs typeface="Calibri"/>
                <a:sym typeface="Calibri"/>
              </a:rPr>
              <a:t>or volunteering at a food bank.</a:t>
            </a:r>
            <a:endParaRPr b="1" sz="1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6"/>
          <p:cNvSpPr txBox="1"/>
          <p:nvPr/>
        </p:nvSpPr>
        <p:spPr>
          <a:xfrm>
            <a:off x="585700" y="3196275"/>
            <a:ext cx="3000000" cy="3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Calibri"/>
                <a:ea typeface="Calibri"/>
                <a:cs typeface="Calibri"/>
                <a:sym typeface="Calibri"/>
              </a:rPr>
              <a:t>    Photo credit: pucksandpuzzlepieces.com</a:t>
            </a:r>
            <a:endParaRPr i="1"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7"/>
          <p:cNvSpPr txBox="1"/>
          <p:nvPr>
            <p:ph idx="4294967295" type="title"/>
          </p:nvPr>
        </p:nvSpPr>
        <p:spPr>
          <a:xfrm>
            <a:off x="379875" y="389750"/>
            <a:ext cx="44082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Friendsgiving</a:t>
            </a:r>
            <a:endParaRPr sz="4800"/>
          </a:p>
        </p:txBody>
      </p:sp>
      <p:sp>
        <p:nvSpPr>
          <p:cNvPr id="320" name="Google Shape;320;p37"/>
          <p:cNvSpPr txBox="1"/>
          <p:nvPr>
            <p:ph idx="4294967295" type="body"/>
          </p:nvPr>
        </p:nvSpPr>
        <p:spPr>
          <a:xfrm>
            <a:off x="5233500" y="1645975"/>
            <a:ext cx="3483300" cy="303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b="1" lang="en" sz="1900"/>
              <a:t>Your friends are family too</a:t>
            </a:r>
            <a:endParaRPr b="1"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b="1" lang="en" sz="1900"/>
              <a:t>Especially if you don’t have family in town</a:t>
            </a:r>
            <a:endParaRPr b="1"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b="1" lang="en" sz="1900"/>
              <a:t>...or you do have family in town, but you want ANOTHER Thanksgiving!</a:t>
            </a:r>
            <a:endParaRPr b="1" sz="1900"/>
          </a:p>
        </p:txBody>
      </p:sp>
      <p:pic>
        <p:nvPicPr>
          <p:cNvPr id="321" name="Google Shape;32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800" y="1389625"/>
            <a:ext cx="4132360" cy="30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62101" y="420828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7"/>
          <p:cNvSpPr txBox="1"/>
          <p:nvPr/>
        </p:nvSpPr>
        <p:spPr>
          <a:xfrm>
            <a:off x="2589150" y="4606900"/>
            <a:ext cx="3965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Copyright © 2020 International House Pacific Group</a:t>
            </a:r>
            <a:endParaRPr sz="1100"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Do not share or copy without permission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8"/>
          <p:cNvSpPr txBox="1"/>
          <p:nvPr>
            <p:ph idx="4294967295" type="title"/>
          </p:nvPr>
        </p:nvSpPr>
        <p:spPr>
          <a:xfrm>
            <a:off x="819150" y="61847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0000"/>
                </a:solidFill>
              </a:rPr>
              <a:t>What do you know?</a:t>
            </a:r>
            <a:endParaRPr>
              <a:solidFill>
                <a:srgbClr val="CC0000"/>
              </a:solidFill>
            </a:endParaRPr>
          </a:p>
        </p:txBody>
      </p:sp>
      <p:pic>
        <p:nvPicPr>
          <p:cNvPr id="331" name="Google Shape;33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4700" y="1685225"/>
            <a:ext cx="318135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6050" y="1685225"/>
            <a:ext cx="4014102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8"/>
          <p:cNvSpPr txBox="1"/>
          <p:nvPr/>
        </p:nvSpPr>
        <p:spPr>
          <a:xfrm>
            <a:off x="480850" y="193325"/>
            <a:ext cx="41502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CHRISTMAS</a:t>
            </a:r>
            <a:endParaRPr sz="480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5" name="Google Shape;335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4626" y="4208276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8"/>
          <p:cNvSpPr txBox="1"/>
          <p:nvPr/>
        </p:nvSpPr>
        <p:spPr>
          <a:xfrm>
            <a:off x="2589150" y="4606900"/>
            <a:ext cx="3965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Copyright © 2020 International House Pacific Group</a:t>
            </a:r>
            <a:endParaRPr sz="1100"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Do not share or copy without permission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9"/>
          <p:cNvSpPr txBox="1"/>
          <p:nvPr>
            <p:ph idx="4294967295" type="body"/>
          </p:nvPr>
        </p:nvSpPr>
        <p:spPr>
          <a:xfrm>
            <a:off x="600425" y="3998975"/>
            <a:ext cx="7621800" cy="6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The Christmas Tree is symbolic of many things, such as the spring to come and continuing a full, healthy life. It is very traditional for families to decorate the tree together, often with homemade ornaments and treats.</a:t>
            </a:r>
            <a:endParaRPr b="1"/>
          </a:p>
        </p:txBody>
      </p:sp>
      <p:pic>
        <p:nvPicPr>
          <p:cNvPr id="343" name="Google Shape;34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025" y="312800"/>
            <a:ext cx="5438225" cy="36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9"/>
          <p:cNvPicPr preferRelativeResize="0"/>
          <p:nvPr/>
        </p:nvPicPr>
        <p:blipFill rotWithShape="1">
          <a:blip r:embed="rId4">
            <a:alphaModFix/>
          </a:blip>
          <a:srcRect b="0" l="16374" r="4561" t="0"/>
          <a:stretch/>
        </p:blipFill>
        <p:spPr>
          <a:xfrm>
            <a:off x="5766250" y="312800"/>
            <a:ext cx="1506175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9"/>
          <p:cNvPicPr preferRelativeResize="0"/>
          <p:nvPr/>
        </p:nvPicPr>
        <p:blipFill rotWithShape="1">
          <a:blip r:embed="rId5">
            <a:alphaModFix/>
          </a:blip>
          <a:srcRect b="0" l="22738" r="28423" t="0"/>
          <a:stretch/>
        </p:blipFill>
        <p:spPr>
          <a:xfrm>
            <a:off x="7272425" y="312800"/>
            <a:ext cx="11656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66250" y="2217800"/>
            <a:ext cx="2671763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262101" y="420828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9"/>
          <p:cNvSpPr txBox="1"/>
          <p:nvPr/>
        </p:nvSpPr>
        <p:spPr>
          <a:xfrm>
            <a:off x="2589150" y="4606900"/>
            <a:ext cx="3965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Copyright © 2020 International House Pacific Group</a:t>
            </a:r>
            <a:endParaRPr sz="1100"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Do not share or copy without permission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625" y="1500188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0"/>
          <p:cNvPicPr preferRelativeResize="0"/>
          <p:nvPr/>
        </p:nvPicPr>
        <p:blipFill rotWithShape="1">
          <a:blip r:embed="rId4">
            <a:alphaModFix/>
          </a:blip>
          <a:srcRect b="5033" l="0" r="0" t="0"/>
          <a:stretch/>
        </p:blipFill>
        <p:spPr>
          <a:xfrm>
            <a:off x="3144975" y="548050"/>
            <a:ext cx="2466975" cy="175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5175" y="1530413"/>
            <a:ext cx="2671725" cy="208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4975" y="2409600"/>
            <a:ext cx="2466975" cy="1512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0"/>
          <p:cNvSpPr txBox="1"/>
          <p:nvPr>
            <p:ph idx="4294967295" type="body"/>
          </p:nvPr>
        </p:nvSpPr>
        <p:spPr>
          <a:xfrm>
            <a:off x="373500" y="4029175"/>
            <a:ext cx="8397000" cy="6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solidFill>
                  <a:srgbClr val="000000"/>
                </a:solidFill>
              </a:rPr>
              <a:t>Christmas Gift Exchanges: White Elephant and Secret Santa</a:t>
            </a:r>
            <a:endParaRPr b="1" sz="1800">
              <a:solidFill>
                <a:srgbClr val="000000"/>
              </a:solidFill>
            </a:endParaRPr>
          </a:p>
        </p:txBody>
      </p:sp>
      <p:pic>
        <p:nvPicPr>
          <p:cNvPr id="361" name="Google Shape;361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4626" y="4208276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0"/>
          <p:cNvSpPr txBox="1"/>
          <p:nvPr/>
        </p:nvSpPr>
        <p:spPr>
          <a:xfrm>
            <a:off x="2589150" y="4606900"/>
            <a:ext cx="3965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Copyright © 2020 International House Pacific Group</a:t>
            </a:r>
            <a:endParaRPr sz="1100"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Do not share or copy without permission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4500" y="758775"/>
            <a:ext cx="3347875" cy="251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775" y="1904175"/>
            <a:ext cx="4674700" cy="233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1"/>
          <p:cNvPicPr preferRelativeResize="0"/>
          <p:nvPr/>
        </p:nvPicPr>
        <p:blipFill rotWithShape="1">
          <a:blip r:embed="rId6">
            <a:alphaModFix/>
          </a:blip>
          <a:srcRect b="0" l="8786" r="23153" t="16457"/>
          <a:stretch/>
        </p:blipFill>
        <p:spPr>
          <a:xfrm>
            <a:off x="2442400" y="758778"/>
            <a:ext cx="2777070" cy="190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1"/>
          <p:cNvSpPr txBox="1"/>
          <p:nvPr>
            <p:ph idx="4294967295" type="body"/>
          </p:nvPr>
        </p:nvSpPr>
        <p:spPr>
          <a:xfrm>
            <a:off x="344050" y="4123850"/>
            <a:ext cx="5521200" cy="6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200">
                <a:solidFill>
                  <a:srgbClr val="000000"/>
                </a:solidFill>
              </a:rPr>
              <a:t>Other Christmas traditions...</a:t>
            </a:r>
            <a:endParaRPr b="1" sz="2200">
              <a:solidFill>
                <a:srgbClr val="000000"/>
              </a:solidFill>
            </a:endParaRPr>
          </a:p>
        </p:txBody>
      </p:sp>
      <p:pic>
        <p:nvPicPr>
          <p:cNvPr id="373" name="Google Shape;373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19475" y="2647401"/>
            <a:ext cx="3162900" cy="1594124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1"/>
          <p:cNvSpPr txBox="1"/>
          <p:nvPr/>
        </p:nvSpPr>
        <p:spPr>
          <a:xfrm>
            <a:off x="5962900" y="3942800"/>
            <a:ext cx="2299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 credit: sheamazing.net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5" name="Google Shape;375;p4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262101" y="420828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4775" y="758775"/>
            <a:ext cx="2868850" cy="190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1"/>
          <p:cNvSpPr txBox="1"/>
          <p:nvPr/>
        </p:nvSpPr>
        <p:spPr>
          <a:xfrm>
            <a:off x="2589150" y="4606900"/>
            <a:ext cx="3965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Copyright © 2020 International House Pacific Group</a:t>
            </a:r>
            <a:endParaRPr sz="1100"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Do not share or copy without permission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2"/>
          <p:cNvSpPr txBox="1"/>
          <p:nvPr>
            <p:ph type="title"/>
          </p:nvPr>
        </p:nvSpPr>
        <p:spPr>
          <a:xfrm>
            <a:off x="311700" y="364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Functional Language</a:t>
            </a:r>
            <a:endParaRPr sz="3600"/>
          </a:p>
        </p:txBody>
      </p:sp>
      <p:pic>
        <p:nvPicPr>
          <p:cNvPr id="384" name="Google Shape;38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42"/>
          <p:cNvSpPr txBox="1"/>
          <p:nvPr/>
        </p:nvSpPr>
        <p:spPr>
          <a:xfrm>
            <a:off x="6481538" y="4173375"/>
            <a:ext cx="2585100" cy="1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2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86" name="Google Shape;38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025" y="1448888"/>
            <a:ext cx="3492896" cy="2392022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2"/>
          <p:cNvSpPr/>
          <p:nvPr/>
        </p:nvSpPr>
        <p:spPr>
          <a:xfrm>
            <a:off x="4351025" y="658000"/>
            <a:ext cx="3621300" cy="3694200"/>
          </a:xfrm>
          <a:prstGeom prst="star6">
            <a:avLst>
              <a:gd fmla="val 28868" name="adj"/>
              <a:gd fmla="val 115470" name="hf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50">
              <a:solidFill>
                <a:srgbClr val="0B5394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750">
              <a:solidFill>
                <a:srgbClr val="0B5394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50">
              <a:solidFill>
                <a:srgbClr val="0B5394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50">
                <a:solidFill>
                  <a:srgbClr val="0B5394"/>
                </a:solidFill>
              </a:rPr>
              <a:t>“Happy Holidays!</a:t>
            </a:r>
            <a:endParaRPr b="1" sz="1550">
              <a:solidFill>
                <a:srgbClr val="0B5394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50">
                <a:solidFill>
                  <a:srgbClr val="0B5394"/>
                </a:solidFill>
              </a:rPr>
              <a:t>Happy New Year!</a:t>
            </a:r>
            <a:endParaRPr b="1" sz="1550">
              <a:solidFill>
                <a:srgbClr val="0B5394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50">
                <a:solidFill>
                  <a:srgbClr val="0B5394"/>
                </a:solidFill>
              </a:rPr>
              <a:t>Happy Easter!”</a:t>
            </a:r>
            <a:endParaRPr b="1" sz="1550">
              <a:solidFill>
                <a:srgbClr val="0B5394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50" u="sng">
                <a:solidFill>
                  <a:srgbClr val="FF0000"/>
                </a:solidFill>
              </a:rPr>
              <a:t>BUT</a:t>
            </a:r>
            <a:endParaRPr b="1" sz="1550" u="sng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50">
                <a:solidFill>
                  <a:srgbClr val="38761D"/>
                </a:solidFill>
              </a:rPr>
              <a:t>“Merry Christmas!”</a:t>
            </a:r>
            <a:endParaRPr b="1" sz="155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750">
              <a:solidFill>
                <a:srgbClr val="0B5394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38761D"/>
              </a:solidFill>
            </a:endParaRPr>
          </a:p>
        </p:txBody>
      </p:sp>
      <p:pic>
        <p:nvPicPr>
          <p:cNvPr id="388" name="Google Shape;388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4626" y="4208276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42"/>
          <p:cNvSpPr txBox="1"/>
          <p:nvPr/>
        </p:nvSpPr>
        <p:spPr>
          <a:xfrm>
            <a:off x="2589150" y="4606900"/>
            <a:ext cx="3965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Copyright © 2020 International House Pacific Group</a:t>
            </a:r>
            <a:endParaRPr sz="1100"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Do not share or copy without permission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3"/>
          <p:cNvSpPr txBox="1"/>
          <p:nvPr>
            <p:ph type="title"/>
          </p:nvPr>
        </p:nvSpPr>
        <p:spPr>
          <a:xfrm>
            <a:off x="311700" y="364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Functional Language</a:t>
            </a:r>
            <a:endParaRPr sz="3600"/>
          </a:p>
        </p:txBody>
      </p:sp>
      <p:sp>
        <p:nvSpPr>
          <p:cNvPr id="396" name="Google Shape;396;p43"/>
          <p:cNvSpPr txBox="1"/>
          <p:nvPr>
            <p:ph idx="1" type="body"/>
          </p:nvPr>
        </p:nvSpPr>
        <p:spPr>
          <a:xfrm>
            <a:off x="4134175" y="581250"/>
            <a:ext cx="4620600" cy="44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137160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800">
                <a:solidFill>
                  <a:srgbClr val="1155CC"/>
                </a:solidFill>
              </a:rPr>
              <a:t>	</a:t>
            </a:r>
            <a:endParaRPr b="1" sz="1100">
              <a:solidFill>
                <a:srgbClr val="38761D"/>
              </a:solidFill>
            </a:endParaRPr>
          </a:p>
        </p:txBody>
      </p:sp>
      <p:pic>
        <p:nvPicPr>
          <p:cNvPr id="397" name="Google Shape;39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3"/>
          <p:cNvSpPr txBox="1"/>
          <p:nvPr/>
        </p:nvSpPr>
        <p:spPr>
          <a:xfrm>
            <a:off x="6481538" y="4173375"/>
            <a:ext cx="2585100" cy="1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2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99" name="Google Shape;39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200" y="1534325"/>
            <a:ext cx="3492896" cy="2392022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43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43"/>
          <p:cNvSpPr txBox="1"/>
          <p:nvPr/>
        </p:nvSpPr>
        <p:spPr>
          <a:xfrm>
            <a:off x="4198225" y="1402650"/>
            <a:ext cx="44925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50">
                <a:solidFill>
                  <a:srgbClr val="0B5394"/>
                </a:solidFill>
              </a:rPr>
              <a:t>“</a:t>
            </a:r>
            <a:r>
              <a:rPr b="1" lang="en" sz="1750">
                <a:solidFill>
                  <a:srgbClr val="0B5394"/>
                </a:solidFill>
              </a:rPr>
              <a:t>What do you do for </a:t>
            </a:r>
            <a:r>
              <a:rPr b="1" lang="en" sz="1750" u="sng">
                <a:solidFill>
                  <a:srgbClr val="0B5394"/>
                </a:solidFill>
              </a:rPr>
              <a:t>(say a holiday)</a:t>
            </a:r>
            <a:r>
              <a:rPr b="1" lang="en" sz="1750">
                <a:solidFill>
                  <a:srgbClr val="0B5394"/>
                </a:solidFill>
              </a:rPr>
              <a:t>?”</a:t>
            </a:r>
            <a:endParaRPr b="1" sz="1750">
              <a:solidFill>
                <a:srgbClr val="0B5394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750">
                <a:solidFill>
                  <a:srgbClr val="38761D"/>
                </a:solidFill>
              </a:rPr>
              <a:t>“My family/friends and I </a:t>
            </a:r>
            <a:r>
              <a:rPr b="1" lang="en" sz="1750" u="sng">
                <a:solidFill>
                  <a:srgbClr val="38761D"/>
                </a:solidFill>
              </a:rPr>
              <a:t>(say an activity)</a:t>
            </a:r>
            <a:r>
              <a:rPr b="1" lang="en" sz="1750">
                <a:solidFill>
                  <a:srgbClr val="38761D"/>
                </a:solidFill>
              </a:rPr>
              <a:t>.”</a:t>
            </a:r>
            <a:endParaRPr b="1" sz="175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750">
                <a:solidFill>
                  <a:srgbClr val="0B5394"/>
                </a:solidFill>
              </a:rPr>
              <a:t>“What is your favorite holiday?”</a:t>
            </a:r>
            <a:endParaRPr b="1" sz="1750">
              <a:solidFill>
                <a:srgbClr val="0B5394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1750">
                <a:solidFill>
                  <a:srgbClr val="38761D"/>
                </a:solidFill>
              </a:rPr>
              <a:t>“Probably </a:t>
            </a:r>
            <a:r>
              <a:rPr b="1" lang="en" sz="1750" u="sng">
                <a:solidFill>
                  <a:srgbClr val="38761D"/>
                </a:solidFill>
              </a:rPr>
              <a:t>(say a holiday)</a:t>
            </a:r>
            <a:r>
              <a:rPr b="1" lang="en" sz="1750">
                <a:solidFill>
                  <a:srgbClr val="38761D"/>
                </a:solidFill>
              </a:rPr>
              <a:t> because </a:t>
            </a:r>
            <a:r>
              <a:rPr b="1" lang="en" sz="1750" u="sng">
                <a:solidFill>
                  <a:srgbClr val="38761D"/>
                </a:solidFill>
              </a:rPr>
              <a:t>(say the reason)</a:t>
            </a:r>
            <a:r>
              <a:rPr b="1" lang="en" sz="1750">
                <a:solidFill>
                  <a:srgbClr val="38761D"/>
                </a:solidFill>
              </a:rPr>
              <a:t>! What about you?”</a:t>
            </a:r>
            <a:endParaRPr b="1" sz="1750">
              <a:solidFill>
                <a:srgbClr val="38761D"/>
              </a:solidFill>
            </a:endParaRPr>
          </a:p>
        </p:txBody>
      </p:sp>
      <p:pic>
        <p:nvPicPr>
          <p:cNvPr id="402" name="Google Shape;402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62101" y="420828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3"/>
          <p:cNvSpPr txBox="1"/>
          <p:nvPr/>
        </p:nvSpPr>
        <p:spPr>
          <a:xfrm>
            <a:off x="2589150" y="4606900"/>
            <a:ext cx="3965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Copyright © 2020 International House Pacific Group</a:t>
            </a:r>
            <a:endParaRPr sz="1100"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Do not share or copy without permission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6"/>
          <p:cNvSpPr txBox="1"/>
          <p:nvPr>
            <p:ph idx="4294967295" type="title"/>
          </p:nvPr>
        </p:nvSpPr>
        <p:spPr>
          <a:xfrm>
            <a:off x="346925" y="25115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4200"/>
          </a:p>
        </p:txBody>
      </p:sp>
      <p:sp>
        <p:nvSpPr>
          <p:cNvPr id="186" name="Google Shape;186;p26"/>
          <p:cNvSpPr txBox="1"/>
          <p:nvPr>
            <p:ph idx="4294967295" type="body"/>
          </p:nvPr>
        </p:nvSpPr>
        <p:spPr>
          <a:xfrm>
            <a:off x="4150200" y="1133600"/>
            <a:ext cx="4714200" cy="23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900"/>
              <a:buChar char="❖"/>
            </a:pPr>
            <a:r>
              <a:rPr b="1" lang="en" sz="1900">
                <a:solidFill>
                  <a:srgbClr val="1155CC"/>
                </a:solidFill>
              </a:rPr>
              <a:t>What are some Canadian holidays you know?</a:t>
            </a:r>
            <a:endParaRPr b="1" sz="1900">
              <a:solidFill>
                <a:srgbClr val="1155CC"/>
              </a:solidFill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900"/>
              <a:buChar char="❖"/>
            </a:pPr>
            <a:r>
              <a:rPr b="1" lang="en" sz="1900">
                <a:solidFill>
                  <a:srgbClr val="38761D"/>
                </a:solidFill>
              </a:rPr>
              <a:t>What do people do during those holidays?</a:t>
            </a:r>
            <a:endParaRPr b="1" sz="1900">
              <a:solidFill>
                <a:srgbClr val="38761D"/>
              </a:solidFill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900"/>
              <a:buChar char="❖"/>
            </a:pPr>
            <a:r>
              <a:rPr b="1" lang="en" sz="1900">
                <a:solidFill>
                  <a:srgbClr val="1155CC"/>
                </a:solidFill>
              </a:rPr>
              <a:t>What time of year do most holidays happen here?</a:t>
            </a:r>
            <a:endParaRPr b="1" sz="1900">
              <a:solidFill>
                <a:srgbClr val="1155CC"/>
              </a:solidFill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900"/>
              <a:buChar char="❖"/>
            </a:pPr>
            <a:r>
              <a:rPr b="1" lang="en" sz="1900">
                <a:solidFill>
                  <a:srgbClr val="38761D"/>
                </a:solidFill>
              </a:rPr>
              <a:t>Which holidays do you also celebrate?</a:t>
            </a:r>
            <a:endParaRPr b="1" sz="1900">
              <a:solidFill>
                <a:srgbClr val="38761D"/>
              </a:solidFill>
            </a:endParaRPr>
          </a:p>
        </p:txBody>
      </p:sp>
      <p:pic>
        <p:nvPicPr>
          <p:cNvPr id="187" name="Google Shape;18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3475" y="1098225"/>
            <a:ext cx="2900019" cy="1933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4626" y="4208276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7975" y="2614349"/>
            <a:ext cx="1949900" cy="156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6"/>
          <p:cNvSpPr txBox="1"/>
          <p:nvPr/>
        </p:nvSpPr>
        <p:spPr>
          <a:xfrm>
            <a:off x="2589150" y="4606900"/>
            <a:ext cx="3965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Copyright © 2020 International House Pacific Group</a:t>
            </a:r>
            <a:endParaRPr sz="1100"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Do not share or copy without permission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4"/>
          <p:cNvSpPr txBox="1"/>
          <p:nvPr>
            <p:ph idx="4294967295" type="body"/>
          </p:nvPr>
        </p:nvSpPr>
        <p:spPr>
          <a:xfrm>
            <a:off x="5688475" y="1289175"/>
            <a:ext cx="3300900" cy="18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000">
                <a:solidFill>
                  <a:srgbClr val="000000"/>
                </a:solidFill>
              </a:rPr>
              <a:t>Do you have any other questions about Canadian holidays?</a:t>
            </a:r>
            <a:endParaRPr b="1" sz="3000">
              <a:solidFill>
                <a:srgbClr val="000000"/>
              </a:solidFill>
            </a:endParaRPr>
          </a:p>
        </p:txBody>
      </p:sp>
      <p:pic>
        <p:nvPicPr>
          <p:cNvPr id="411" name="Google Shape;41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36831">
            <a:off x="741475" y="933501"/>
            <a:ext cx="3025702" cy="151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98763" y="448563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77502">
            <a:off x="1206604" y="2620500"/>
            <a:ext cx="2353396" cy="156895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44"/>
          <p:cNvSpPr txBox="1"/>
          <p:nvPr/>
        </p:nvSpPr>
        <p:spPr>
          <a:xfrm>
            <a:off x="4184100" y="4558475"/>
            <a:ext cx="4572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0000FF"/>
                </a:solidFill>
              </a:rPr>
              <a:t>Next Class: Neighbourhoods of Vancouver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415" name="Google Shape;415;p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4626" y="4208276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802751">
            <a:off x="3053931" y="2399861"/>
            <a:ext cx="2630363" cy="1613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/>
          <p:nvPr>
            <p:ph idx="4294967295" type="title"/>
          </p:nvPr>
        </p:nvSpPr>
        <p:spPr>
          <a:xfrm>
            <a:off x="154625" y="379338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Holidays Observed</a:t>
            </a:r>
            <a:endParaRPr sz="4200"/>
          </a:p>
        </p:txBody>
      </p:sp>
      <p:sp>
        <p:nvSpPr>
          <p:cNvPr id="198" name="Google Shape;198;p27"/>
          <p:cNvSpPr txBox="1"/>
          <p:nvPr>
            <p:ph idx="4294967295" type="body"/>
          </p:nvPr>
        </p:nvSpPr>
        <p:spPr>
          <a:xfrm>
            <a:off x="3099575" y="964850"/>
            <a:ext cx="5687700" cy="23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School &amp; National Holidays:</a:t>
            </a:r>
            <a:endParaRPr b="1" sz="1400" u="sng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700"/>
              <a:buChar char="❖"/>
            </a:pPr>
            <a:r>
              <a:rPr b="1" lang="en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December 31/January 1: New Year's Eve/Day</a:t>
            </a:r>
            <a:endParaRPr b="1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700"/>
              <a:buChar char="❖"/>
            </a:pPr>
            <a:r>
              <a:rPr b="1" lang="en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February 15: Family Day (provincial holiday)</a:t>
            </a:r>
            <a:endParaRPr b="1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700"/>
              <a:buChar char="❖"/>
            </a:pPr>
            <a:r>
              <a:rPr b="1" lang="en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April 10: Good Friday / April 13: Easter</a:t>
            </a:r>
            <a:endParaRPr b="1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700"/>
              <a:buFont typeface="Arial"/>
              <a:buChar char="❖"/>
            </a:pPr>
            <a:r>
              <a:rPr b="1" lang="en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May 24: Victoria Day (provincial holiday)</a:t>
            </a:r>
            <a:endParaRPr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700"/>
              <a:buChar char="❖"/>
            </a:pPr>
            <a:r>
              <a:rPr b="1" lang="en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July 1: Canada Day</a:t>
            </a:r>
            <a:endParaRPr b="1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700"/>
              <a:buFont typeface="Arial"/>
              <a:buChar char="❖"/>
            </a:pPr>
            <a:r>
              <a:rPr b="1" lang="en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August 3: BC Day (provincial holiday)</a:t>
            </a:r>
            <a:endParaRPr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700"/>
              <a:buChar char="❖"/>
            </a:pPr>
            <a:r>
              <a:rPr b="1" lang="en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September 6: Labour Day</a:t>
            </a:r>
            <a:endParaRPr b="1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700"/>
              <a:buChar char="❖"/>
            </a:pPr>
            <a:r>
              <a:rPr b="1" lang="en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October 11: Thanksgiving Day</a:t>
            </a:r>
            <a:endParaRPr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9144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700"/>
              <a:buChar char="❖"/>
            </a:pPr>
            <a:r>
              <a:rPr b="1" lang="en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November 11: Remembrance Day</a:t>
            </a:r>
            <a:endParaRPr b="1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9144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700"/>
              <a:buFont typeface="Arial"/>
              <a:buChar char="❖"/>
            </a:pPr>
            <a:r>
              <a:rPr b="1" lang="en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December 25: Christmas Day</a:t>
            </a:r>
            <a:endParaRPr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525" y="2436600"/>
            <a:ext cx="2974870" cy="1983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62101" y="420828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7"/>
          <p:cNvSpPr txBox="1"/>
          <p:nvPr>
            <p:ph idx="4294967295" type="body"/>
          </p:nvPr>
        </p:nvSpPr>
        <p:spPr>
          <a:xfrm>
            <a:off x="3575800" y="4284500"/>
            <a:ext cx="4725900" cy="32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b="1" lang="en" sz="120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olidays change depending on the province</a:t>
            </a:r>
            <a:endParaRPr b="1" sz="90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27"/>
          <p:cNvSpPr txBox="1"/>
          <p:nvPr/>
        </p:nvSpPr>
        <p:spPr>
          <a:xfrm>
            <a:off x="2589150" y="4606900"/>
            <a:ext cx="3965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Copyright © 2020 International House Pacific Group</a:t>
            </a:r>
            <a:endParaRPr sz="1100"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Do not share or copy without permission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8"/>
          <p:cNvSpPr txBox="1"/>
          <p:nvPr>
            <p:ph idx="4294967295" type="title"/>
          </p:nvPr>
        </p:nvSpPr>
        <p:spPr>
          <a:xfrm>
            <a:off x="154625" y="379338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New Year’s Eve/Day</a:t>
            </a:r>
            <a:endParaRPr sz="4200">
              <a:solidFill>
                <a:srgbClr val="990000"/>
              </a:solidFill>
            </a:endParaRPr>
          </a:p>
        </p:txBody>
      </p:sp>
      <p:sp>
        <p:nvSpPr>
          <p:cNvPr id="210" name="Google Shape;210;p28"/>
          <p:cNvSpPr txBox="1"/>
          <p:nvPr>
            <p:ph idx="4294967295" type="body"/>
          </p:nvPr>
        </p:nvSpPr>
        <p:spPr>
          <a:xfrm>
            <a:off x="4148875" y="1212903"/>
            <a:ext cx="4764300" cy="300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Font typeface="Arial"/>
              <a:buChar char="❖"/>
            </a:pPr>
            <a:r>
              <a:rPr b="1" lang="en" sz="180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House Parties</a:t>
            </a:r>
            <a:endParaRPr b="1" sz="180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Font typeface="Arial"/>
              <a:buChar char="❖"/>
            </a:pPr>
            <a:r>
              <a:rPr b="1" lang="en" sz="180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Midnight </a:t>
            </a:r>
            <a:r>
              <a:rPr b="1" lang="en" sz="180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Countdown</a:t>
            </a:r>
            <a:endParaRPr b="1" sz="180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Font typeface="Arial"/>
              <a:buChar char="❖"/>
            </a:pPr>
            <a:r>
              <a:rPr b="1" lang="en" sz="180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Fireworks</a:t>
            </a:r>
            <a:endParaRPr b="1" sz="180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Font typeface="Arial"/>
              <a:buChar char="❖"/>
            </a:pPr>
            <a:r>
              <a:rPr b="1" lang="en" sz="180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Champagne Toast</a:t>
            </a:r>
            <a:endParaRPr b="1" sz="180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Font typeface="Arial"/>
              <a:buChar char="❖"/>
            </a:pPr>
            <a:r>
              <a:rPr b="1" lang="en" sz="180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Sing Auld Lang Syne</a:t>
            </a:r>
            <a:endParaRPr b="1" sz="180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Font typeface="Arial"/>
              <a:buChar char="❖"/>
            </a:pPr>
            <a:r>
              <a:rPr b="1" lang="en" sz="180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New Year’s Resolutions</a:t>
            </a:r>
            <a:endParaRPr b="1" sz="180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400" u="sng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8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150" y="1212900"/>
            <a:ext cx="1939576" cy="193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776" y="2586475"/>
            <a:ext cx="2652523" cy="177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85200" y="1212900"/>
            <a:ext cx="2092853" cy="313928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8"/>
          <p:cNvSpPr txBox="1"/>
          <p:nvPr/>
        </p:nvSpPr>
        <p:spPr>
          <a:xfrm>
            <a:off x="4601875" y="3570800"/>
            <a:ext cx="42351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700">
                <a:latin typeface="Calibri"/>
                <a:ea typeface="Calibri"/>
                <a:cs typeface="Calibri"/>
                <a:sym typeface="Calibri"/>
              </a:rPr>
              <a:t>How do you celebrate this day in your country?</a:t>
            </a:r>
            <a:endParaRPr b="1" i="1" sz="1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4626" y="4208276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8"/>
          <p:cNvSpPr txBox="1"/>
          <p:nvPr/>
        </p:nvSpPr>
        <p:spPr>
          <a:xfrm>
            <a:off x="2589150" y="4606900"/>
            <a:ext cx="3965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Copyright © 2020 International House Pacific Group</a:t>
            </a:r>
            <a:endParaRPr sz="1100"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Do not share or copy without permission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9"/>
          <p:cNvSpPr txBox="1"/>
          <p:nvPr>
            <p:ph idx="4294967295" type="title"/>
          </p:nvPr>
        </p:nvSpPr>
        <p:spPr>
          <a:xfrm>
            <a:off x="154625" y="379338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Easter/Good Friday</a:t>
            </a:r>
            <a:endParaRPr sz="4200">
              <a:solidFill>
                <a:srgbClr val="674EA7"/>
              </a:solidFill>
            </a:endParaRPr>
          </a:p>
        </p:txBody>
      </p:sp>
      <p:sp>
        <p:nvSpPr>
          <p:cNvPr id="225" name="Google Shape;225;p29"/>
          <p:cNvSpPr txBox="1"/>
          <p:nvPr>
            <p:ph idx="4294967295" type="body"/>
          </p:nvPr>
        </p:nvSpPr>
        <p:spPr>
          <a:xfrm>
            <a:off x="3275350" y="1138350"/>
            <a:ext cx="5630100" cy="256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Font typeface="Arial"/>
              <a:buChar char="❖"/>
            </a:pPr>
            <a:r>
              <a:rPr b="1" lang="en" sz="180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Originating from Christianity, but now celebrated by many Canadians as a family day of:</a:t>
            </a:r>
            <a:endParaRPr b="1" sz="180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10858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200"/>
              <a:buFont typeface="Arial"/>
              <a:buChar char="➢"/>
            </a:pPr>
            <a:r>
              <a:rPr b="1" lang="en" sz="160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Coloring eggs</a:t>
            </a:r>
            <a:endParaRPr b="1" sz="160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10858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200"/>
              <a:buFont typeface="Arial"/>
              <a:buChar char="➢"/>
            </a:pPr>
            <a:r>
              <a:rPr b="1" lang="en" sz="160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Going on Easter basket hunts for candy/toys</a:t>
            </a:r>
            <a:endParaRPr b="1" sz="160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10858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200"/>
              <a:buFont typeface="Arial"/>
              <a:buChar char="➢"/>
            </a:pPr>
            <a:r>
              <a:rPr b="1" lang="en" sz="160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Going to church</a:t>
            </a:r>
            <a:endParaRPr b="1" sz="160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10858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200"/>
              <a:buFont typeface="Arial"/>
              <a:buChar char="➢"/>
            </a:pPr>
            <a:r>
              <a:rPr b="1" lang="en" sz="160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Having a big family dinner together</a:t>
            </a:r>
            <a:endParaRPr b="1" sz="160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400" u="sng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9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9"/>
          <p:cNvSpPr txBox="1"/>
          <p:nvPr/>
        </p:nvSpPr>
        <p:spPr>
          <a:xfrm>
            <a:off x="70750" y="3698425"/>
            <a:ext cx="88347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70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b="1" i="1" lang="en" sz="1700">
                <a:latin typeface="Calibri"/>
                <a:ea typeface="Calibri"/>
                <a:cs typeface="Calibri"/>
                <a:sym typeface="Calibri"/>
              </a:rPr>
              <a:t>o you celebrate this day in your country? If not, what is a holiday like it that you celebrate?</a:t>
            </a:r>
            <a:endParaRPr/>
          </a:p>
        </p:txBody>
      </p:sp>
      <p:pic>
        <p:nvPicPr>
          <p:cNvPr id="229" name="Google Shape;229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626" y="4208276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9"/>
          <p:cNvSpPr txBox="1"/>
          <p:nvPr/>
        </p:nvSpPr>
        <p:spPr>
          <a:xfrm>
            <a:off x="2589150" y="4606900"/>
            <a:ext cx="3965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Copyright © 2020 International House Pacific Group</a:t>
            </a:r>
            <a:endParaRPr sz="1100"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Do not share or copy without permission</a:t>
            </a:r>
            <a:endParaRPr/>
          </a:p>
        </p:txBody>
      </p:sp>
      <p:pic>
        <p:nvPicPr>
          <p:cNvPr id="232" name="Google Shape;232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4625" y="1138352"/>
            <a:ext cx="2257902" cy="1505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4625" y="2458326"/>
            <a:ext cx="1916445" cy="1277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03525" y="1138338"/>
            <a:ext cx="1979949" cy="131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03525" y="2416000"/>
            <a:ext cx="1979951" cy="131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0"/>
          <p:cNvSpPr txBox="1"/>
          <p:nvPr>
            <p:ph idx="4294967295" type="title"/>
          </p:nvPr>
        </p:nvSpPr>
        <p:spPr>
          <a:xfrm>
            <a:off x="154625" y="379338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Canada Day</a:t>
            </a:r>
            <a:endParaRPr sz="4200">
              <a:solidFill>
                <a:srgbClr val="CC0000"/>
              </a:solidFill>
            </a:endParaRPr>
          </a:p>
        </p:txBody>
      </p:sp>
      <p:sp>
        <p:nvSpPr>
          <p:cNvPr id="241" name="Google Shape;241;p30"/>
          <p:cNvSpPr txBox="1"/>
          <p:nvPr>
            <p:ph idx="4294967295" type="body"/>
          </p:nvPr>
        </p:nvSpPr>
        <p:spPr>
          <a:xfrm>
            <a:off x="3202200" y="1625450"/>
            <a:ext cx="5630100" cy="23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Font typeface="Arial"/>
              <a:buChar char="❖"/>
            </a:pPr>
            <a:r>
              <a:rPr b="1" lang="en" sz="180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What do Canadians do?</a:t>
            </a:r>
            <a:endParaRPr b="1" sz="180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1" marL="13716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200"/>
              <a:buFont typeface="Arial"/>
              <a:buChar char="➢"/>
            </a:pPr>
            <a:r>
              <a:rPr b="1" lang="en" sz="160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Picnics</a:t>
            </a:r>
            <a:endParaRPr b="1" sz="160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1" marL="13716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200"/>
              <a:buFont typeface="Arial"/>
              <a:buChar char="➢"/>
            </a:pPr>
            <a:r>
              <a:rPr b="1" lang="en" sz="160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BBQs</a:t>
            </a:r>
            <a:endParaRPr b="1" sz="160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1" marL="13716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200"/>
              <a:buFont typeface="Arial"/>
              <a:buChar char="➢"/>
            </a:pPr>
            <a:r>
              <a:rPr b="1" lang="en" sz="160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Local festivals</a:t>
            </a:r>
            <a:endParaRPr b="1" sz="160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1" marL="13716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200"/>
              <a:buFont typeface="Arial"/>
              <a:buChar char="➢"/>
            </a:pPr>
            <a:r>
              <a:rPr b="1" lang="en" sz="160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Wear </a:t>
            </a:r>
            <a:r>
              <a:rPr b="1" lang="en"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Red </a:t>
            </a:r>
            <a:r>
              <a:rPr b="1" lang="en" sz="160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b="1" lang="en" sz="1600">
                <a:solidFill>
                  <a:srgbClr val="FFFFFF"/>
                </a:solidFill>
                <a:highlight>
                  <a:srgbClr val="FF0000"/>
                </a:highlight>
                <a:latin typeface="Arial"/>
                <a:ea typeface="Arial"/>
                <a:cs typeface="Arial"/>
                <a:sym typeface="Arial"/>
              </a:rPr>
              <a:t>White</a:t>
            </a:r>
            <a:r>
              <a:rPr b="1" lang="en" sz="160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b="1" sz="160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1" marL="13716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200"/>
              <a:buFont typeface="Arial"/>
              <a:buChar char="➢"/>
            </a:pPr>
            <a:r>
              <a:rPr b="1" lang="en" sz="160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Watch </a:t>
            </a:r>
            <a:r>
              <a:rPr b="1" lang="en" sz="160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FIREWORKS!</a:t>
            </a:r>
            <a:endParaRPr b="1" sz="160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716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400" u="sng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0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0"/>
          <p:cNvSpPr txBox="1"/>
          <p:nvPr/>
        </p:nvSpPr>
        <p:spPr>
          <a:xfrm>
            <a:off x="2904650" y="3958600"/>
            <a:ext cx="52719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700">
                <a:latin typeface="Calibri"/>
                <a:ea typeface="Calibri"/>
                <a:cs typeface="Calibri"/>
                <a:sym typeface="Calibri"/>
              </a:rPr>
              <a:t>What is a similar holiday</a:t>
            </a:r>
            <a:r>
              <a:rPr b="1" i="1" lang="en" sz="1700">
                <a:latin typeface="Calibri"/>
                <a:ea typeface="Calibri"/>
                <a:cs typeface="Calibri"/>
                <a:sym typeface="Calibri"/>
              </a:rPr>
              <a:t> in your country?</a:t>
            </a:r>
            <a:endParaRPr/>
          </a:p>
        </p:txBody>
      </p:sp>
      <p:pic>
        <p:nvPicPr>
          <p:cNvPr id="245" name="Google Shape;245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62101" y="420828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0"/>
          <p:cNvSpPr txBox="1"/>
          <p:nvPr/>
        </p:nvSpPr>
        <p:spPr>
          <a:xfrm>
            <a:off x="2589150" y="4606900"/>
            <a:ext cx="3965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Copyright © 2020 International House Pacific Group</a:t>
            </a:r>
            <a:endParaRPr sz="1100"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Do not share or copy without permission</a:t>
            </a:r>
            <a:endParaRPr/>
          </a:p>
        </p:txBody>
      </p:sp>
      <p:pic>
        <p:nvPicPr>
          <p:cNvPr id="248" name="Google Shape;248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8200" y="1393800"/>
            <a:ext cx="2934425" cy="235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1"/>
          <p:cNvSpPr txBox="1"/>
          <p:nvPr>
            <p:ph idx="4294967295" type="title"/>
          </p:nvPr>
        </p:nvSpPr>
        <p:spPr>
          <a:xfrm>
            <a:off x="222800" y="192475"/>
            <a:ext cx="84219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latin typeface="Arial"/>
                <a:ea typeface="Arial"/>
                <a:cs typeface="Arial"/>
                <a:sym typeface="Arial"/>
              </a:rPr>
              <a:t>Thanksgiving</a:t>
            </a:r>
            <a:endParaRPr sz="4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What do you know about this holiday?</a:t>
            </a:r>
            <a:endParaRPr sz="1600"/>
          </a:p>
        </p:txBody>
      </p:sp>
      <p:pic>
        <p:nvPicPr>
          <p:cNvPr id="254" name="Google Shape;254;p3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250" y="1489125"/>
            <a:ext cx="7053000" cy="296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1"/>
          <p:cNvSpPr txBox="1"/>
          <p:nvPr/>
        </p:nvSpPr>
        <p:spPr>
          <a:xfrm>
            <a:off x="4358575" y="4646775"/>
            <a:ext cx="46308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700">
                <a:latin typeface="Calibri"/>
                <a:ea typeface="Calibri"/>
                <a:cs typeface="Calibri"/>
                <a:sym typeface="Calibri"/>
              </a:rPr>
              <a:t>What is a similar holiday in your country?</a:t>
            </a:r>
            <a:endParaRPr/>
          </a:p>
        </p:txBody>
      </p:sp>
      <p:sp>
        <p:nvSpPr>
          <p:cNvPr id="257" name="Google Shape;257;p31"/>
          <p:cNvSpPr txBox="1"/>
          <p:nvPr/>
        </p:nvSpPr>
        <p:spPr>
          <a:xfrm rot="5400000">
            <a:off x="5247850" y="16220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Video credit: The History Channel</a:t>
            </a:r>
            <a:endParaRPr/>
          </a:p>
        </p:txBody>
      </p:sp>
      <p:pic>
        <p:nvPicPr>
          <p:cNvPr id="258" name="Google Shape;258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4626" y="4208276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2"/>
          <p:cNvSpPr txBox="1"/>
          <p:nvPr>
            <p:ph idx="4294967295" type="body"/>
          </p:nvPr>
        </p:nvSpPr>
        <p:spPr>
          <a:xfrm>
            <a:off x="7193125" y="1104175"/>
            <a:ext cx="1578300" cy="6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BF9000"/>
                </a:solidFill>
              </a:rPr>
              <a:t>Main Dish: Turkey</a:t>
            </a:r>
            <a:endParaRPr b="1" sz="1700">
              <a:solidFill>
                <a:srgbClr val="BF9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1700">
                <a:solidFill>
                  <a:srgbClr val="1155CC"/>
                </a:solidFill>
              </a:rPr>
              <a:t>The focus is on giving thanks for the harvest in autumn (October in Canada.)</a:t>
            </a:r>
            <a:endParaRPr b="1" sz="1700">
              <a:solidFill>
                <a:srgbClr val="1155CC"/>
              </a:solidFill>
            </a:endParaRPr>
          </a:p>
        </p:txBody>
      </p:sp>
      <p:pic>
        <p:nvPicPr>
          <p:cNvPr id="265" name="Google Shape;26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275" y="877350"/>
            <a:ext cx="6777599" cy="33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62101" y="420828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2"/>
          <p:cNvSpPr txBox="1"/>
          <p:nvPr/>
        </p:nvSpPr>
        <p:spPr>
          <a:xfrm>
            <a:off x="2589150" y="4606900"/>
            <a:ext cx="3965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Copyright © 2020 International House Pacific Group</a:t>
            </a:r>
            <a:endParaRPr sz="1100"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Do not share or copy without permission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258025"/>
            <a:ext cx="3324200" cy="249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9600" y="2366613"/>
            <a:ext cx="2460444" cy="1701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6611" y="258020"/>
            <a:ext cx="3417976" cy="226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6400" y="2512200"/>
            <a:ext cx="3111150" cy="155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3"/>
          <p:cNvPicPr preferRelativeResize="0"/>
          <p:nvPr/>
        </p:nvPicPr>
        <p:blipFill rotWithShape="1">
          <a:blip r:embed="rId7">
            <a:alphaModFix/>
          </a:blip>
          <a:srcRect b="0" l="5178" r="55409" t="17314"/>
          <a:stretch/>
        </p:blipFill>
        <p:spPr>
          <a:xfrm>
            <a:off x="6563488" y="1175275"/>
            <a:ext cx="2402650" cy="289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4625" y="4484275"/>
            <a:ext cx="8834751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3"/>
          <p:cNvSpPr txBox="1"/>
          <p:nvPr>
            <p:ph idx="4294967295" type="body"/>
          </p:nvPr>
        </p:nvSpPr>
        <p:spPr>
          <a:xfrm>
            <a:off x="235775" y="4087300"/>
            <a:ext cx="8532900" cy="6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200"/>
              <a:t>And a side of...</a:t>
            </a:r>
            <a:endParaRPr b="1" sz="2200"/>
          </a:p>
        </p:txBody>
      </p:sp>
      <p:pic>
        <p:nvPicPr>
          <p:cNvPr id="281" name="Google Shape;281;p3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262101" y="420828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