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961b61b89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961b61b89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961b61b89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961b61b89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61b61b89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961b61b89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938ad827b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938ad827b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a0644f78d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a0644f78d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2c1a9482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2c1a9482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24604405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24604405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43c521cba_0_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ga43c521cb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918a3728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918a3728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610a3618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610a3618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61b61b89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61b61b8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da08ec1f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da08ec1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da08ec1f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da08ec1f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61b61b89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61b61b89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4.jpg"/><Relationship Id="rId5" Type="http://schemas.openxmlformats.org/officeDocument/2006/relationships/image" Target="../media/image12.jpg"/><Relationship Id="rId6" Type="http://schemas.openxmlformats.org/officeDocument/2006/relationships/image" Target="../media/image3.png"/><Relationship Id="rId7" Type="http://schemas.openxmlformats.org/officeDocument/2006/relationships/image" Target="../media/image2.jpg"/><Relationship Id="rId8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9" Type="http://schemas.openxmlformats.org/officeDocument/2006/relationships/image" Target="../media/image13.jpg"/><Relationship Id="rId5" Type="http://schemas.openxmlformats.org/officeDocument/2006/relationships/image" Target="../media/image1.png"/><Relationship Id="rId6" Type="http://schemas.openxmlformats.org/officeDocument/2006/relationships/image" Target="../media/image18.jpg"/><Relationship Id="rId7" Type="http://schemas.openxmlformats.org/officeDocument/2006/relationships/image" Target="../media/image2.jpg"/><Relationship Id="rId8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5.jpg"/><Relationship Id="rId7" Type="http://schemas.openxmlformats.org/officeDocument/2006/relationships/image" Target="../media/image2.jp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20.jpg"/><Relationship Id="rId5" Type="http://schemas.openxmlformats.org/officeDocument/2006/relationships/image" Target="../media/image24.jpg"/><Relationship Id="rId6" Type="http://schemas.openxmlformats.org/officeDocument/2006/relationships/image" Target="../media/image2.jpg"/><Relationship Id="rId7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10.png"/><Relationship Id="rId6" Type="http://schemas.openxmlformats.org/officeDocument/2006/relationships/image" Target="../media/image5.jpg"/><Relationship Id="rId7" Type="http://schemas.openxmlformats.org/officeDocument/2006/relationships/image" Target="../media/image7.jpg"/><Relationship Id="rId8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10.png"/><Relationship Id="rId6" Type="http://schemas.openxmlformats.org/officeDocument/2006/relationships/image" Target="../media/image22.jpg"/><Relationship Id="rId7" Type="http://schemas.openxmlformats.org/officeDocument/2006/relationships/image" Target="../media/image2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15.jpg"/><Relationship Id="rId5" Type="http://schemas.openxmlformats.org/officeDocument/2006/relationships/image" Target="../media/image2.jpg"/><Relationship Id="rId6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10.png"/><Relationship Id="rId6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10.png"/><Relationship Id="rId7" Type="http://schemas.openxmlformats.org/officeDocument/2006/relationships/image" Target="../media/image7.jpg"/><Relationship Id="rId8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2.jpg"/><Relationship Id="rId5" Type="http://schemas.openxmlformats.org/officeDocument/2006/relationships/image" Target="../media/image28.jpg"/><Relationship Id="rId6" Type="http://schemas.openxmlformats.org/officeDocument/2006/relationships/image" Target="../media/image2.jpg"/><Relationship Id="rId7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6.jpg"/><Relationship Id="rId5" Type="http://schemas.openxmlformats.org/officeDocument/2006/relationships/image" Target="../media/image2.jp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2.jp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1.png"/><Relationship Id="rId5" Type="http://schemas.openxmlformats.org/officeDocument/2006/relationships/image" Target="../media/image2.jpg"/><Relationship Id="rId6" Type="http://schemas.openxmlformats.org/officeDocument/2006/relationships/image" Target="../media/image10.png"/><Relationship Id="rId7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Pre-Arrival English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at Multiculturalism</a:t>
            </a:r>
            <a:br>
              <a:rPr lang="en"/>
            </a:br>
            <a:r>
              <a:rPr lang="en"/>
              <a:t>And Canadian Traditions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0775" y="0"/>
            <a:ext cx="2401948" cy="160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5800" y="5275"/>
            <a:ext cx="2401953" cy="159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3226" y="93073"/>
            <a:ext cx="1365277" cy="15058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2500167" y="4647825"/>
            <a:ext cx="3983400" cy="30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Copyright © 2020 International House Pacific Group</a:t>
            </a:r>
            <a:endParaRPr sz="11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99999"/>
                </a:solidFill>
              </a:rPr>
              <a:t>Do not share or copy without permission</a:t>
            </a:r>
            <a:endParaRPr/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75250" y="0"/>
            <a:ext cx="2505940" cy="160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6349" y="758775"/>
            <a:ext cx="3231399" cy="215835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>
            <p:ph type="title"/>
          </p:nvPr>
        </p:nvSpPr>
        <p:spPr>
          <a:xfrm>
            <a:off x="201800" y="333900"/>
            <a:ext cx="566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Appearance</a:t>
            </a:r>
            <a:endParaRPr sz="5000"/>
          </a:p>
        </p:txBody>
      </p:sp>
      <p:sp>
        <p:nvSpPr>
          <p:cNvPr id="153" name="Google Shape;153;p22"/>
          <p:cNvSpPr txBox="1"/>
          <p:nvPr>
            <p:ph idx="1" type="body"/>
          </p:nvPr>
        </p:nvSpPr>
        <p:spPr>
          <a:xfrm>
            <a:off x="243150" y="1061950"/>
            <a:ext cx="4093200" cy="29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It is very common for people to have tattoos and/or piercings</a:t>
            </a:r>
            <a:endParaRPr b="1" sz="1000">
              <a:solidFill>
                <a:srgbClr val="1155CC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Variety of trends/styles</a:t>
            </a:r>
            <a:endParaRPr b="1" sz="1000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Hats are acceptable to wear indoors and outdoors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Rain boots (of all styles) are common during the winter season 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5031" y="2707478"/>
            <a:ext cx="2096631" cy="157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6875" y="1136175"/>
            <a:ext cx="2356955" cy="1571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2000" y="2707475"/>
            <a:ext cx="2004864" cy="15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201800" y="333900"/>
            <a:ext cx="58779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Greeting One Another</a:t>
            </a:r>
            <a:endParaRPr sz="5000"/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243150" y="1061950"/>
            <a:ext cx="4093200" cy="29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Business: Handshake</a:t>
            </a:r>
            <a:endParaRPr b="1">
              <a:solidFill>
                <a:srgbClr val="1155CC"/>
              </a:solidFill>
            </a:endParaRPr>
          </a:p>
          <a:p>
            <a:pPr indent="-317500" lvl="1" marL="11430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➢"/>
            </a:pPr>
            <a:r>
              <a:rPr b="1" lang="en">
                <a:solidFill>
                  <a:srgbClr val="1155CC"/>
                </a:solidFill>
              </a:rPr>
              <a:t>COVID: polite, short wave</a:t>
            </a:r>
            <a:endParaRPr b="1">
              <a:solidFill>
                <a:srgbClr val="1155CC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Family and friends: Hugs</a:t>
            </a:r>
            <a:endParaRPr b="1" sz="1000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Friend of a friend: Hug, wave or nod and smile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Stranger: Handshake, wave or nod and smile</a:t>
            </a:r>
            <a:endParaRPr b="1">
              <a:solidFill>
                <a:srgbClr val="38761D"/>
              </a:solidFill>
            </a:endParaRPr>
          </a:p>
          <a:p>
            <a:pPr indent="45720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1155CC"/>
                </a:solidFill>
              </a:rPr>
              <a:t>*</a:t>
            </a:r>
            <a:r>
              <a:rPr b="1" i="1" lang="en" sz="900">
                <a:solidFill>
                  <a:srgbClr val="1155CC"/>
                </a:solidFill>
              </a:rPr>
              <a:t>even in business, greeting is fairly casual</a:t>
            </a:r>
            <a:endParaRPr b="1" i="1" sz="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1448" y="1061950"/>
            <a:ext cx="2302395" cy="153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2075" y="1866298"/>
            <a:ext cx="2302385" cy="1534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6823" y="3023148"/>
            <a:ext cx="2031645" cy="132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/>
          <p:nvPr>
            <p:ph type="title"/>
          </p:nvPr>
        </p:nvSpPr>
        <p:spPr>
          <a:xfrm>
            <a:off x="154625" y="122525"/>
            <a:ext cx="566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Hosting &amp; Timing</a:t>
            </a:r>
            <a:endParaRPr sz="5000"/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252225" y="374300"/>
            <a:ext cx="4020600" cy="261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It’s common in Canada to invite people to your home</a:t>
            </a:r>
            <a:endParaRPr b="1">
              <a:solidFill>
                <a:srgbClr val="1155CC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When friends get together, it’s common to bring something to share (eg. wine, cookies, etc.)</a:t>
            </a:r>
            <a:endParaRPr b="1" sz="1000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Canadian are usually right on time or a few minutes late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When you are a guest, it’s usually better to be slightly late than too early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</p:txBody>
      </p:sp>
      <p:pic>
        <p:nvPicPr>
          <p:cNvPr id="179" name="Google Shape;17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0149" y="1375701"/>
            <a:ext cx="2033821" cy="271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5601" y="2169250"/>
            <a:ext cx="3040280" cy="177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type="title"/>
          </p:nvPr>
        </p:nvSpPr>
        <p:spPr>
          <a:xfrm>
            <a:off x="311700" y="333888"/>
            <a:ext cx="518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/>
              <a:t>Functional Language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188" name="Google Shape;188;p25"/>
          <p:cNvSpPr txBox="1"/>
          <p:nvPr>
            <p:ph idx="1" type="body"/>
          </p:nvPr>
        </p:nvSpPr>
        <p:spPr>
          <a:xfrm>
            <a:off x="311700" y="1109425"/>
            <a:ext cx="456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</a:rPr>
              <a:t>“What is your favorite type of cuisine?”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“I like </a:t>
            </a:r>
            <a:r>
              <a:rPr b="1" lang="en" u="sng">
                <a:solidFill>
                  <a:srgbClr val="38761D"/>
                </a:solidFill>
              </a:rPr>
              <a:t>(Mexican)</a:t>
            </a:r>
            <a:r>
              <a:rPr b="1" lang="en">
                <a:solidFill>
                  <a:srgbClr val="38761D"/>
                </a:solidFill>
              </a:rPr>
              <a:t> but </a:t>
            </a:r>
            <a:r>
              <a:rPr b="1" lang="en" u="sng">
                <a:solidFill>
                  <a:srgbClr val="38761D"/>
                </a:solidFill>
              </a:rPr>
              <a:t>(Italian)</a:t>
            </a:r>
            <a:r>
              <a:rPr b="1" lang="en">
                <a:solidFill>
                  <a:srgbClr val="38761D"/>
                </a:solidFill>
              </a:rPr>
              <a:t> is a close second.”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__________________________________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1155CC"/>
                </a:solidFill>
              </a:rPr>
              <a:t>“How much should I tip?”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8761D"/>
                </a:solidFill>
              </a:rPr>
              <a:t>“The service was (</a:t>
            </a:r>
            <a:r>
              <a:rPr b="1" lang="en" u="sng">
                <a:solidFill>
                  <a:srgbClr val="38761D"/>
                </a:solidFill>
              </a:rPr>
              <a:t>above and beyond)</a:t>
            </a:r>
            <a:r>
              <a:rPr b="1" lang="en">
                <a:solidFill>
                  <a:srgbClr val="38761D"/>
                </a:solidFill>
              </a:rPr>
              <a:t>! Maybe (</a:t>
            </a:r>
            <a:r>
              <a:rPr b="1" lang="en" u="sng">
                <a:solidFill>
                  <a:srgbClr val="38761D"/>
                </a:solidFill>
              </a:rPr>
              <a:t>20%)</a:t>
            </a:r>
            <a:r>
              <a:rPr b="1" lang="en">
                <a:solidFill>
                  <a:srgbClr val="38761D"/>
                </a:solidFill>
              </a:rPr>
              <a:t>?”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8802">
            <a:off x="5705000" y="1783900"/>
            <a:ext cx="2810097" cy="210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59329">
            <a:off x="4947021" y="3228635"/>
            <a:ext cx="2157435" cy="121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2075">
            <a:off x="6864199" y="902852"/>
            <a:ext cx="1956258" cy="146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311700" y="333888"/>
            <a:ext cx="518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Functional Language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311700" y="1520975"/>
            <a:ext cx="4567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155CC"/>
                </a:solidFill>
              </a:rPr>
              <a:t>“What time should we meet for dinner?”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</a:rPr>
              <a:t>“Hmm, let’s say </a:t>
            </a:r>
            <a:r>
              <a:rPr b="1" lang="en" u="sng">
                <a:solidFill>
                  <a:srgbClr val="38761D"/>
                </a:solidFill>
              </a:rPr>
              <a:t>(6pm)</a:t>
            </a:r>
            <a:r>
              <a:rPr b="1" lang="en">
                <a:solidFill>
                  <a:srgbClr val="38761D"/>
                </a:solidFill>
              </a:rPr>
              <a:t>?.”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1155CC"/>
                </a:solidFill>
              </a:rPr>
              <a:t>“Sounds good! Meet out front at 6?”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8761D"/>
                </a:solidFill>
              </a:rPr>
              <a:t>“See you then!”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7350" y="1257737"/>
            <a:ext cx="1947253" cy="259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9953" y="1257737"/>
            <a:ext cx="1730319" cy="2595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/>
          <p:nvPr>
            <p:ph type="title"/>
          </p:nvPr>
        </p:nvSpPr>
        <p:spPr>
          <a:xfrm>
            <a:off x="311700" y="445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200">
                <a:solidFill>
                  <a:srgbClr val="000000"/>
                </a:solidFill>
              </a:rPr>
              <a:t>Wrap-Up</a:t>
            </a:r>
            <a:endParaRPr sz="4200">
              <a:solidFill>
                <a:srgbClr val="000000"/>
              </a:solidFill>
            </a:endParaRPr>
          </a:p>
        </p:txBody>
      </p:sp>
      <p:sp>
        <p:nvSpPr>
          <p:cNvPr id="211" name="Google Shape;211;p27"/>
          <p:cNvSpPr txBox="1"/>
          <p:nvPr>
            <p:ph idx="1" type="body"/>
          </p:nvPr>
        </p:nvSpPr>
        <p:spPr>
          <a:xfrm>
            <a:off x="560950" y="1587350"/>
            <a:ext cx="5183100" cy="28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b="1" lang="en">
                <a:solidFill>
                  <a:srgbClr val="1155CC"/>
                </a:solidFill>
              </a:rPr>
              <a:t>What are some Canadian traditions you are most looking forward to?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b="1" lang="en">
                <a:solidFill>
                  <a:srgbClr val="38761D"/>
                </a:solidFill>
              </a:rPr>
              <a:t>Which ones are you most nervous for?</a:t>
            </a:r>
            <a:endParaRPr b="1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●"/>
            </a:pPr>
            <a:r>
              <a:rPr b="1" lang="en">
                <a:solidFill>
                  <a:srgbClr val="1155CC"/>
                </a:solidFill>
              </a:rPr>
              <a:t>What information from this lesson surprised you to hear about?</a:t>
            </a:r>
            <a:endParaRPr b="1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b="1" lang="en">
                <a:solidFill>
                  <a:srgbClr val="38761D"/>
                </a:solidFill>
              </a:rPr>
              <a:t>Do you have any other questions about multiculturalism or other Canadian traditions?</a:t>
            </a:r>
            <a:endParaRPr b="1">
              <a:solidFill>
                <a:srgbClr val="38761D"/>
              </a:solidFill>
            </a:endParaRPr>
          </a:p>
        </p:txBody>
      </p:sp>
      <p:pic>
        <p:nvPicPr>
          <p:cNvPr id="212" name="Google Shape;21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2538" y="1669362"/>
            <a:ext cx="3046800" cy="20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/>
        </p:nvSpPr>
        <p:spPr>
          <a:xfrm>
            <a:off x="4184100" y="4558475"/>
            <a:ext cx="4572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rgbClr val="0000FF"/>
                </a:solidFill>
              </a:rPr>
              <a:t>Next Class: Canadian Holidays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5" name="Google Shape;215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Warm-Up</a:t>
            </a:r>
            <a:endParaRPr sz="4200"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357225" y="1069525"/>
            <a:ext cx="5499300" cy="235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B5394"/>
              </a:buClr>
              <a:buSzPts val="1800"/>
              <a:buChar char="❖"/>
            </a:pPr>
            <a:r>
              <a:rPr b="1" lang="en">
                <a:solidFill>
                  <a:srgbClr val="0B5394"/>
                </a:solidFill>
              </a:rPr>
              <a:t>What are some Canadian traditions that you have seen in the media?</a:t>
            </a:r>
            <a:endParaRPr b="1">
              <a:solidFill>
                <a:srgbClr val="0B539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Do you know about multiculturalism?</a:t>
            </a:r>
            <a:endParaRPr b="1">
              <a:solidFill>
                <a:srgbClr val="0B539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❖"/>
            </a:pPr>
            <a:r>
              <a:rPr b="1" lang="en">
                <a:solidFill>
                  <a:srgbClr val="0B5394"/>
                </a:solidFill>
              </a:rPr>
              <a:t>What do you want to learn about multiculturalism and Canadian traditions before you arrive in Canada?</a:t>
            </a:r>
            <a:endParaRPr b="1">
              <a:solidFill>
                <a:srgbClr val="0B5394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0B5394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7450" y="1210028"/>
            <a:ext cx="2353575" cy="314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>
            <p:ph type="ctrTitle"/>
          </p:nvPr>
        </p:nvSpPr>
        <p:spPr>
          <a:xfrm>
            <a:off x="5111100" y="1221225"/>
            <a:ext cx="4032900" cy="3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   </a:t>
            </a:r>
            <a:r>
              <a:rPr lang="en" sz="900">
                <a:solidFill>
                  <a:srgbClr val="1C4587"/>
                </a:solidFill>
              </a:rPr>
              <a:t> </a:t>
            </a:r>
            <a:r>
              <a:rPr lang="en" sz="1400">
                <a:solidFill>
                  <a:srgbClr val="1C4587"/>
                </a:solidFill>
              </a:rPr>
              <a:t> </a:t>
            </a:r>
            <a:r>
              <a:rPr b="1" lang="en" sz="1600">
                <a:solidFill>
                  <a:srgbClr val="1C4587"/>
                </a:solidFill>
              </a:rPr>
              <a:t>Multiculturalism</a:t>
            </a:r>
            <a:endParaRPr b="1" sz="1900"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Char char="❖"/>
            </a:pPr>
            <a:r>
              <a:rPr b="1" lang="en" sz="1800">
                <a:solidFill>
                  <a:srgbClr val="1C4587"/>
                </a:solidFill>
              </a:rPr>
              <a:t>Many ethnic backgrounds/ heritage, cultures </a:t>
            </a:r>
            <a:endParaRPr b="1" sz="1800"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Char char="❖"/>
            </a:pPr>
            <a:r>
              <a:rPr b="1" lang="en" sz="1800">
                <a:solidFill>
                  <a:srgbClr val="274E13"/>
                </a:solidFill>
              </a:rPr>
              <a:t>Many types of lifestyles:</a:t>
            </a:r>
            <a:endParaRPr b="1" sz="1800">
              <a:solidFill>
                <a:srgbClr val="274E13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Char char="○"/>
            </a:pPr>
            <a:r>
              <a:rPr b="1" lang="en" sz="1800">
                <a:solidFill>
                  <a:srgbClr val="274E13"/>
                </a:solidFill>
              </a:rPr>
              <a:t>traditional families</a:t>
            </a:r>
            <a:endParaRPr b="1" sz="1800">
              <a:solidFill>
                <a:srgbClr val="274E13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Char char="○"/>
            </a:pPr>
            <a:r>
              <a:rPr b="1" lang="en" sz="1800">
                <a:solidFill>
                  <a:srgbClr val="274E13"/>
                </a:solidFill>
              </a:rPr>
              <a:t>single-parent families</a:t>
            </a:r>
            <a:endParaRPr b="1" sz="1800">
              <a:solidFill>
                <a:srgbClr val="274E13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Char char="○"/>
            </a:pPr>
            <a:r>
              <a:rPr b="1" lang="en" sz="1800">
                <a:solidFill>
                  <a:srgbClr val="274E13"/>
                </a:solidFill>
              </a:rPr>
              <a:t>same-sex couples</a:t>
            </a:r>
            <a:endParaRPr b="1" sz="1800">
              <a:solidFill>
                <a:srgbClr val="274E13"/>
              </a:solidFill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1800"/>
              <a:buChar char="○"/>
            </a:pPr>
            <a:r>
              <a:rPr b="1" lang="en" sz="1800">
                <a:solidFill>
                  <a:srgbClr val="274E13"/>
                </a:solidFill>
              </a:rPr>
              <a:t>blended families as well</a:t>
            </a:r>
            <a:endParaRPr b="1" sz="1800">
              <a:solidFill>
                <a:srgbClr val="1C4587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1800"/>
              <a:buChar char="❖"/>
            </a:pPr>
            <a:r>
              <a:rPr b="1" lang="en" sz="1800">
                <a:solidFill>
                  <a:srgbClr val="1C4587"/>
                </a:solidFill>
              </a:rPr>
              <a:t>Gender roles are fluid </a:t>
            </a:r>
            <a:endParaRPr b="1" sz="1800">
              <a:solidFill>
                <a:srgbClr val="1C45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</a:rPr>
              <a:t>(e.g. stay-at-home dads) </a:t>
            </a:r>
            <a:endParaRPr b="1" sz="1800">
              <a:solidFill>
                <a:srgbClr val="1C4587"/>
              </a:solidFill>
            </a:endParaRPr>
          </a:p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79" name="Google Shape;79;p15"/>
          <p:cNvSpPr txBox="1"/>
          <p:nvPr>
            <p:ph idx="1" type="subTitle"/>
          </p:nvPr>
        </p:nvSpPr>
        <p:spPr>
          <a:xfrm>
            <a:off x="311700" y="428613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200">
                <a:solidFill>
                  <a:srgbClr val="000000"/>
                </a:solidFill>
              </a:rPr>
              <a:t>Life in Canada</a:t>
            </a:r>
            <a:endParaRPr sz="4200">
              <a:solidFill>
                <a:srgbClr val="000000"/>
              </a:solidFill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200" y="1323075"/>
            <a:ext cx="4724918" cy="30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25" y="4504575"/>
            <a:ext cx="8834751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333888"/>
            <a:ext cx="518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Culture &amp; Traditions</a:t>
            </a:r>
            <a:endParaRPr sz="5000"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109425"/>
            <a:ext cx="831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So many things are in this category, including but not limited to: </a:t>
            </a:r>
            <a:endParaRPr b="1">
              <a:solidFill>
                <a:srgbClr val="1155CC"/>
              </a:solidFill>
            </a:endParaRPr>
          </a:p>
          <a:p>
            <a:pPr indent="-349250" lvl="1" marL="2743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➢"/>
            </a:pPr>
            <a:r>
              <a:rPr b="1" lang="en" sz="1900">
                <a:solidFill>
                  <a:srgbClr val="38761D"/>
                </a:solidFill>
              </a:rPr>
              <a:t>Food</a:t>
            </a:r>
            <a:endParaRPr b="1" sz="1900">
              <a:solidFill>
                <a:srgbClr val="38761D"/>
              </a:solidFill>
            </a:endParaRPr>
          </a:p>
          <a:p>
            <a:pPr indent="-349250" lvl="1" marL="2743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➢"/>
            </a:pPr>
            <a:r>
              <a:rPr b="1" lang="en" sz="1900">
                <a:solidFill>
                  <a:srgbClr val="1155CC"/>
                </a:solidFill>
              </a:rPr>
              <a:t>Eating/Table Etiquette</a:t>
            </a:r>
            <a:endParaRPr b="1" sz="1900">
              <a:solidFill>
                <a:srgbClr val="1155CC"/>
              </a:solidFill>
            </a:endParaRPr>
          </a:p>
          <a:p>
            <a:pPr indent="-349250" lvl="1" marL="2743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➢"/>
            </a:pPr>
            <a:r>
              <a:rPr b="1" lang="en" sz="1900">
                <a:solidFill>
                  <a:srgbClr val="38761D"/>
                </a:solidFill>
              </a:rPr>
              <a:t>Clothing</a:t>
            </a:r>
            <a:endParaRPr b="1" sz="1900">
              <a:solidFill>
                <a:srgbClr val="38761D"/>
              </a:solidFill>
            </a:endParaRPr>
          </a:p>
          <a:p>
            <a:pPr indent="-349250" lvl="1" marL="2743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➢"/>
            </a:pPr>
            <a:r>
              <a:rPr b="1" lang="en" sz="1900">
                <a:solidFill>
                  <a:srgbClr val="1155CC"/>
                </a:solidFill>
              </a:rPr>
              <a:t>Appearance</a:t>
            </a:r>
            <a:endParaRPr b="1" sz="1900">
              <a:solidFill>
                <a:srgbClr val="1155CC"/>
              </a:solidFill>
            </a:endParaRPr>
          </a:p>
          <a:p>
            <a:pPr indent="-349250" lvl="1" marL="2743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➢"/>
            </a:pPr>
            <a:r>
              <a:rPr b="1" lang="en" sz="1900">
                <a:solidFill>
                  <a:srgbClr val="38761D"/>
                </a:solidFill>
              </a:rPr>
              <a:t>Greeting One Another</a:t>
            </a:r>
            <a:endParaRPr b="1" sz="1900">
              <a:solidFill>
                <a:srgbClr val="38761D"/>
              </a:solidFill>
            </a:endParaRPr>
          </a:p>
          <a:p>
            <a:pPr indent="-349250" lvl="1" marL="2743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➢"/>
            </a:pPr>
            <a:r>
              <a:rPr b="1" lang="en" sz="1900">
                <a:solidFill>
                  <a:srgbClr val="1155CC"/>
                </a:solidFill>
              </a:rPr>
              <a:t>Hosting &amp; Timing</a:t>
            </a:r>
            <a:endParaRPr b="1" sz="1900">
              <a:solidFill>
                <a:srgbClr val="1155CC"/>
              </a:solidFill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8802">
            <a:off x="5705000" y="1783900"/>
            <a:ext cx="2810097" cy="210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>
            <p:ph type="title"/>
          </p:nvPr>
        </p:nvSpPr>
        <p:spPr>
          <a:xfrm>
            <a:off x="311700" y="333888"/>
            <a:ext cx="518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Food</a:t>
            </a:r>
            <a:endParaRPr sz="5000"/>
          </a:p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176025" y="432150"/>
            <a:ext cx="5590200" cy="28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925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900"/>
              <a:buChar char="❖"/>
            </a:pPr>
            <a:r>
              <a:rPr b="1" lang="en" sz="1900">
                <a:solidFill>
                  <a:srgbClr val="1155CC"/>
                </a:solidFill>
              </a:rPr>
              <a:t>Many different types of food</a:t>
            </a:r>
            <a:endParaRPr b="1" sz="1900">
              <a:solidFill>
                <a:srgbClr val="1155CC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Portions are bigger than in other countries</a:t>
            </a:r>
            <a:endParaRPr b="1" sz="1900">
              <a:solidFill>
                <a:srgbClr val="38761D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❖"/>
            </a:pPr>
            <a:r>
              <a:rPr b="1" lang="en" sz="1900">
                <a:solidFill>
                  <a:srgbClr val="1155CC"/>
                </a:solidFill>
              </a:rPr>
              <a:t>Local farmers’ markets </a:t>
            </a:r>
            <a:endParaRPr b="1" sz="1900">
              <a:solidFill>
                <a:srgbClr val="1155CC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Eating out at restaurants is common</a:t>
            </a:r>
            <a:endParaRPr b="1" sz="1900">
              <a:solidFill>
                <a:srgbClr val="38761D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❖"/>
            </a:pPr>
            <a:r>
              <a:rPr b="1" lang="en" sz="1900">
                <a:solidFill>
                  <a:srgbClr val="1155CC"/>
                </a:solidFill>
              </a:rPr>
              <a:t>Holidays revolve around food and friends</a:t>
            </a:r>
            <a:endParaRPr b="1" sz="1900">
              <a:solidFill>
                <a:srgbClr val="1155CC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Vancouver is known for Asian influenced cuisine</a:t>
            </a:r>
            <a:endParaRPr b="1" sz="1900">
              <a:solidFill>
                <a:srgbClr val="38761D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❖"/>
            </a:pPr>
            <a:r>
              <a:rPr b="1" lang="en" sz="1900">
                <a:solidFill>
                  <a:srgbClr val="1155CC"/>
                </a:solidFill>
              </a:rPr>
              <a:t>Many vegetarian/vegan options at restaurants</a:t>
            </a:r>
            <a:endParaRPr b="1" sz="1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59329">
            <a:off x="4947021" y="3228635"/>
            <a:ext cx="2157435" cy="121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72075">
            <a:off x="6864199" y="902852"/>
            <a:ext cx="1956258" cy="146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>
            <p:ph type="title"/>
          </p:nvPr>
        </p:nvSpPr>
        <p:spPr>
          <a:xfrm>
            <a:off x="201800" y="181500"/>
            <a:ext cx="566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Eating/Table Etiquette</a:t>
            </a:r>
            <a:endParaRPr sz="5000"/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243150" y="452350"/>
            <a:ext cx="4924200" cy="29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1155CC"/>
              </a:solidFill>
            </a:endParaRPr>
          </a:p>
          <a:p>
            <a:pPr indent="-33655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700"/>
              <a:buChar char="❖"/>
            </a:pPr>
            <a:r>
              <a:rPr b="1" lang="en" sz="1700">
                <a:solidFill>
                  <a:srgbClr val="1155CC"/>
                </a:solidFill>
              </a:rPr>
              <a:t>In Vancouver, most people can eat with chopsticks, fork and knife or, for some food, we eat with our hands</a:t>
            </a:r>
            <a:endParaRPr b="1" sz="1700">
              <a:solidFill>
                <a:srgbClr val="1155CC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❖"/>
            </a:pPr>
            <a:r>
              <a:rPr b="1" lang="en">
                <a:solidFill>
                  <a:srgbClr val="38761D"/>
                </a:solidFill>
              </a:rPr>
              <a:t>At dine-in restaurants, service is important: </a:t>
            </a:r>
            <a:endParaRPr b="1">
              <a:solidFill>
                <a:srgbClr val="38761D"/>
              </a:solidFill>
            </a:endParaRPr>
          </a:p>
          <a:p>
            <a:pPr indent="-304800" lvl="1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Char char="➢"/>
            </a:pPr>
            <a:r>
              <a:rPr b="1" lang="en" sz="1200">
                <a:solidFill>
                  <a:srgbClr val="38761D"/>
                </a:solidFill>
              </a:rPr>
              <a:t>Your server will check in with your table throughout your meal</a:t>
            </a:r>
            <a:endParaRPr b="1" sz="1200">
              <a:solidFill>
                <a:srgbClr val="38761D"/>
              </a:solidFill>
            </a:endParaRPr>
          </a:p>
          <a:p>
            <a:pPr indent="-304800" lvl="1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Char char="➢"/>
            </a:pPr>
            <a:r>
              <a:rPr b="1" lang="en" sz="1200" u="sng">
                <a:solidFill>
                  <a:srgbClr val="38761D"/>
                </a:solidFill>
              </a:rPr>
              <a:t>It’s </a:t>
            </a:r>
            <a:r>
              <a:rPr b="1" i="1" lang="en" sz="1200" u="sng">
                <a:solidFill>
                  <a:srgbClr val="38761D"/>
                </a:solidFill>
              </a:rPr>
              <a:t>very</a:t>
            </a:r>
            <a:r>
              <a:rPr b="1" lang="en" sz="1200" u="sng">
                <a:solidFill>
                  <a:srgbClr val="38761D"/>
                </a:solidFill>
              </a:rPr>
              <a:t> rude not to tip</a:t>
            </a:r>
            <a:endParaRPr b="1" sz="1200" u="sng">
              <a:solidFill>
                <a:srgbClr val="38761D"/>
              </a:solidFill>
            </a:endParaRPr>
          </a:p>
          <a:p>
            <a:pPr indent="-304800" lvl="1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200"/>
              <a:buChar char="➢"/>
            </a:pPr>
            <a:r>
              <a:rPr b="1" lang="en" sz="1200">
                <a:solidFill>
                  <a:srgbClr val="38761D"/>
                </a:solidFill>
              </a:rPr>
              <a:t>A polite wave is used to get their attention, not a call or a snap </a:t>
            </a:r>
            <a:endParaRPr b="1" sz="1200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I</a:t>
            </a:r>
            <a:r>
              <a:rPr b="1" lang="en" sz="1700">
                <a:solidFill>
                  <a:srgbClr val="1155CC"/>
                </a:solidFill>
              </a:rPr>
              <a:t>t’s okay to share dishes with friends </a:t>
            </a:r>
            <a:endParaRPr b="1" sz="1700">
              <a:solidFill>
                <a:srgbClr val="1155CC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700"/>
              <a:buChar char="❖"/>
            </a:pPr>
            <a:r>
              <a:rPr b="1" lang="en" sz="1700">
                <a:solidFill>
                  <a:srgbClr val="1155CC"/>
                </a:solidFill>
              </a:rPr>
              <a:t>You can also take uneaten food home in a to-go bag (‘doggie’ bag)</a:t>
            </a:r>
            <a:endParaRPr b="1" sz="1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7350" y="1257737"/>
            <a:ext cx="1947253" cy="259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9953" y="1257737"/>
            <a:ext cx="1730319" cy="2595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201800" y="333900"/>
            <a:ext cx="566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Tipping/Gratuity</a:t>
            </a:r>
            <a:endParaRPr sz="5000"/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201800" y="1379400"/>
            <a:ext cx="4370100" cy="29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How is tipping viewed in your culture?</a:t>
            </a:r>
            <a:endParaRPr b="1">
              <a:solidFill>
                <a:srgbClr val="1155CC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What types of places do you give a tip in Canada?</a:t>
            </a:r>
            <a:endParaRPr b="1" sz="1000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What is a “good tip” here?</a:t>
            </a:r>
            <a:endParaRPr b="1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150" y="1604300"/>
            <a:ext cx="3891027" cy="259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idx="1" type="body"/>
          </p:nvPr>
        </p:nvSpPr>
        <p:spPr>
          <a:xfrm>
            <a:off x="201800" y="1253775"/>
            <a:ext cx="4971000" cy="29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What types of places do you give a tip in Canada?</a:t>
            </a:r>
            <a:endParaRPr b="1" sz="1900">
              <a:solidFill>
                <a:srgbClr val="38761D"/>
              </a:solidFill>
            </a:endParaRPr>
          </a:p>
          <a:p>
            <a:pPr indent="-349250" lvl="1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➢"/>
            </a:pPr>
            <a:r>
              <a:rPr b="1" lang="en" sz="1900">
                <a:solidFill>
                  <a:srgbClr val="38761D"/>
                </a:solidFill>
              </a:rPr>
              <a:t>Restaurants, salons (for services)</a:t>
            </a:r>
            <a:endParaRPr b="1" sz="1900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What is a “good tip” here?</a:t>
            </a:r>
            <a:endParaRPr b="1" sz="1900">
              <a:solidFill>
                <a:srgbClr val="1155CC"/>
              </a:solidFill>
            </a:endParaRPr>
          </a:p>
          <a:p>
            <a:pPr indent="-349250" lvl="1" marL="13716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➢"/>
            </a:pPr>
            <a:r>
              <a:rPr b="1" lang="en" sz="1900">
                <a:solidFill>
                  <a:srgbClr val="1155CC"/>
                </a:solidFill>
              </a:rPr>
              <a:t>15% = good service</a:t>
            </a:r>
            <a:endParaRPr b="1" sz="1900">
              <a:solidFill>
                <a:srgbClr val="1155CC"/>
              </a:solidFill>
            </a:endParaRPr>
          </a:p>
          <a:p>
            <a:pPr indent="-349250" lvl="1" marL="13716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➢"/>
            </a:pPr>
            <a:r>
              <a:rPr b="1" lang="en" sz="1900">
                <a:solidFill>
                  <a:srgbClr val="1155CC"/>
                </a:solidFill>
              </a:rPr>
              <a:t>18% = great service</a:t>
            </a:r>
            <a:endParaRPr b="1" sz="1900">
              <a:solidFill>
                <a:srgbClr val="1155CC"/>
              </a:solidFill>
            </a:endParaRPr>
          </a:p>
          <a:p>
            <a:pPr indent="-349250" lvl="1" marL="13716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900"/>
              <a:buChar char="➢"/>
            </a:pPr>
            <a:r>
              <a:rPr b="1" lang="en" sz="1900">
                <a:solidFill>
                  <a:srgbClr val="1155CC"/>
                </a:solidFill>
              </a:rPr>
              <a:t>20% = above &amp; beyond!</a:t>
            </a:r>
            <a:endParaRPr b="1" sz="1900">
              <a:solidFill>
                <a:srgbClr val="1155CC"/>
              </a:solidFill>
            </a:endParaRPr>
          </a:p>
          <a:p>
            <a:pPr indent="-349250" lvl="1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➢"/>
            </a:pPr>
            <a:r>
              <a:rPr b="1" lang="en" sz="1900">
                <a:solidFill>
                  <a:srgbClr val="38761D"/>
                </a:solidFill>
              </a:rPr>
              <a:t>When service is not good, explain to the server or manager</a:t>
            </a:r>
            <a:endParaRPr b="1" sz="1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2875" y="1428300"/>
            <a:ext cx="3465508" cy="25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5989375" y="4011975"/>
            <a:ext cx="2649000" cy="1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/>
              <a:t>Photo credit: istockphotos.com</a:t>
            </a:r>
            <a:endParaRPr i="1" sz="1000"/>
          </a:p>
        </p:txBody>
      </p:sp>
      <p:pic>
        <p:nvPicPr>
          <p:cNvPr id="133" name="Google Shape;13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62101" y="4208289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0"/>
          <p:cNvSpPr txBox="1"/>
          <p:nvPr>
            <p:ph type="title"/>
          </p:nvPr>
        </p:nvSpPr>
        <p:spPr>
          <a:xfrm>
            <a:off x="354200" y="486300"/>
            <a:ext cx="566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Tipping/Gratuity</a:t>
            </a:r>
            <a:endParaRPr sz="5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6850" y="2423600"/>
            <a:ext cx="3136430" cy="2090953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>
            <p:ph type="title"/>
          </p:nvPr>
        </p:nvSpPr>
        <p:spPr>
          <a:xfrm>
            <a:off x="201800" y="333900"/>
            <a:ext cx="56646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Clothing</a:t>
            </a:r>
            <a:endParaRPr sz="5000"/>
          </a:p>
        </p:txBody>
      </p:sp>
      <p:sp>
        <p:nvSpPr>
          <p:cNvPr id="142" name="Google Shape;142;p21"/>
          <p:cNvSpPr txBox="1"/>
          <p:nvPr>
            <p:ph idx="1" type="body"/>
          </p:nvPr>
        </p:nvSpPr>
        <p:spPr>
          <a:xfrm>
            <a:off x="243150" y="833350"/>
            <a:ext cx="5012100" cy="29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In Canada, especially Vancouver, the style is </a:t>
            </a:r>
            <a:r>
              <a:rPr b="1" i="1" lang="en">
                <a:solidFill>
                  <a:srgbClr val="1155CC"/>
                </a:solidFill>
              </a:rPr>
              <a:t>very</a:t>
            </a:r>
            <a:r>
              <a:rPr b="1" lang="en">
                <a:solidFill>
                  <a:srgbClr val="1155CC"/>
                </a:solidFill>
              </a:rPr>
              <a:t> casual</a:t>
            </a:r>
            <a:endParaRPr b="1">
              <a:solidFill>
                <a:srgbClr val="1155CC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900"/>
              <a:buChar char="❖"/>
            </a:pPr>
            <a:r>
              <a:rPr b="1" lang="en" sz="1900">
                <a:solidFill>
                  <a:srgbClr val="38761D"/>
                </a:solidFill>
              </a:rPr>
              <a:t>Athleisure (Athletic leisure clothing) is very common at school</a:t>
            </a:r>
            <a:endParaRPr b="1" sz="1000"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800"/>
              <a:buChar char="❖"/>
            </a:pPr>
            <a:r>
              <a:rPr b="1" lang="en">
                <a:solidFill>
                  <a:srgbClr val="1155CC"/>
                </a:solidFill>
              </a:rPr>
              <a:t>Smart casual is the most popular work attire </a:t>
            </a:r>
            <a:endParaRPr b="1">
              <a:solidFill>
                <a:srgbClr val="1155CC"/>
              </a:solidFill>
            </a:endParaRPr>
          </a:p>
          <a:p>
            <a:pPr indent="-317500" lvl="1" marL="6858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➢"/>
            </a:pPr>
            <a:r>
              <a:rPr b="1" lang="en">
                <a:solidFill>
                  <a:srgbClr val="1155CC"/>
                </a:solidFill>
              </a:rPr>
              <a:t>polo shirts, clean, dark jeans, comfortable shoes</a:t>
            </a:r>
            <a:endParaRPr b="1">
              <a:solidFill>
                <a:srgbClr val="1155CC"/>
              </a:solidFill>
            </a:endParaRPr>
          </a:p>
          <a:p>
            <a:pPr indent="-317500" lvl="1" marL="6858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➢"/>
            </a:pPr>
            <a:r>
              <a:rPr b="1" lang="en">
                <a:solidFill>
                  <a:srgbClr val="1155CC"/>
                </a:solidFill>
              </a:rPr>
              <a:t>sundresses(in the summer)</a:t>
            </a:r>
            <a:endParaRPr b="1">
              <a:solidFill>
                <a:srgbClr val="1155CC"/>
              </a:solidFill>
            </a:endParaRPr>
          </a:p>
          <a:p>
            <a:pPr indent="-317500" lvl="1" marL="685800" rtl="0" algn="l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400"/>
              <a:buChar char="➢"/>
            </a:pPr>
            <a:r>
              <a:rPr b="1" lang="en">
                <a:solidFill>
                  <a:srgbClr val="1155CC"/>
                </a:solidFill>
              </a:rPr>
              <a:t>Short-sleeve blouses and cardigans, dark jeans</a:t>
            </a:r>
            <a:endParaRPr b="1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1155CC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 sz="1400">
              <a:solidFill>
                <a:srgbClr val="38761D"/>
              </a:solidFill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25" y="4352175"/>
            <a:ext cx="8834751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626" y="4208276"/>
            <a:ext cx="813223" cy="7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6575" y="0"/>
            <a:ext cx="2217425" cy="75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1375" y="758775"/>
            <a:ext cx="2991124" cy="19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