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a05adda2b4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a05adda2b4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a05adda2b4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a05adda2b4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92c1a94829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92c1a94829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8246044057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8246044057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918a37280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918a37280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938b12ee57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938b12ee57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938b12ee57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938b12ee57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92f2f4105e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92f2f4105e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938b12ee5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938b12ee5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938b12ee57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938b12ee57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938b12ee57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938b12ee57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8.jpg"/><Relationship Id="rId6" Type="http://schemas.openxmlformats.org/officeDocument/2006/relationships/image" Target="../media/image9.jpg"/><Relationship Id="rId7" Type="http://schemas.openxmlformats.org/officeDocument/2006/relationships/image" Target="../media/image14.jpg"/><Relationship Id="rId8" Type="http://schemas.openxmlformats.org/officeDocument/2006/relationships/image" Target="../media/image3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Relationship Id="rId4" Type="http://schemas.openxmlformats.org/officeDocument/2006/relationships/image" Target="../media/image8.jpg"/><Relationship Id="rId5" Type="http://schemas.openxmlformats.org/officeDocument/2006/relationships/image" Target="../media/image3.jpg"/><Relationship Id="rId6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Relationship Id="rId4" Type="http://schemas.openxmlformats.org/officeDocument/2006/relationships/image" Target="../media/image8.jpg"/><Relationship Id="rId5" Type="http://schemas.openxmlformats.org/officeDocument/2006/relationships/image" Target="../media/image3.jpg"/><Relationship Id="rId6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Relationship Id="rId4" Type="http://schemas.openxmlformats.org/officeDocument/2006/relationships/image" Target="../media/image6.jpg"/><Relationship Id="rId5" Type="http://schemas.openxmlformats.org/officeDocument/2006/relationships/image" Target="../media/image3.jpg"/><Relationship Id="rId6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10.jpg"/><Relationship Id="rId5" Type="http://schemas.openxmlformats.org/officeDocument/2006/relationships/image" Target="../media/image3.jpg"/><Relationship Id="rId6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9.jpg"/><Relationship Id="rId5" Type="http://schemas.openxmlformats.org/officeDocument/2006/relationships/image" Target="../media/image3.jpg"/><Relationship Id="rId6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jpg"/><Relationship Id="rId4" Type="http://schemas.openxmlformats.org/officeDocument/2006/relationships/image" Target="../media/image1.png"/><Relationship Id="rId5" Type="http://schemas.openxmlformats.org/officeDocument/2006/relationships/image" Target="../media/image7.jpg"/><Relationship Id="rId6" Type="http://schemas.openxmlformats.org/officeDocument/2006/relationships/image" Target="../media/image13.jpg"/><Relationship Id="rId7" Type="http://schemas.openxmlformats.org/officeDocument/2006/relationships/image" Target="../media/image3.jpg"/><Relationship Id="rId8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5.jpg"/><Relationship Id="rId5" Type="http://schemas.openxmlformats.org/officeDocument/2006/relationships/image" Target="../media/image3.jpg"/><Relationship Id="rId6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11.jpg"/><Relationship Id="rId5" Type="http://schemas.openxmlformats.org/officeDocument/2006/relationships/image" Target="../media/image16.jpg"/><Relationship Id="rId6" Type="http://schemas.openxmlformats.org/officeDocument/2006/relationships/image" Target="../media/image3.jpg"/><Relationship Id="rId7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image" Target="../media/image14.jpg"/><Relationship Id="rId5" Type="http://schemas.openxmlformats.org/officeDocument/2006/relationships/image" Target="../media/image18.jpg"/><Relationship Id="rId6" Type="http://schemas.openxmlformats.org/officeDocument/2006/relationships/image" Target="../media/image3.jpg"/><Relationship Id="rId7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Relationship Id="rId4" Type="http://schemas.openxmlformats.org/officeDocument/2006/relationships/image" Target="../media/image12.jpg"/><Relationship Id="rId5" Type="http://schemas.openxmlformats.org/officeDocument/2006/relationships/image" Target="../media/image17.jpg"/><Relationship Id="rId6" Type="http://schemas.openxmlformats.org/officeDocument/2006/relationships/image" Target="../media/image3.jpg"/><Relationship Id="rId7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Relationship Id="rId4" Type="http://schemas.openxmlformats.org/officeDocument/2006/relationships/image" Target="../media/image8.jpg"/><Relationship Id="rId5" Type="http://schemas.openxmlformats.org/officeDocument/2006/relationships/image" Target="../media/image3.jpg"/><Relationship Id="rId6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8152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Pre-Arrival English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Meeting International People: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Small Talk &amp; Body Language</a:t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625" y="4352175"/>
            <a:ext cx="8834751" cy="50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43226" y="93073"/>
            <a:ext cx="1365277" cy="1505801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 txBox="1"/>
          <p:nvPr/>
        </p:nvSpPr>
        <p:spPr>
          <a:xfrm>
            <a:off x="1819950" y="4622950"/>
            <a:ext cx="55041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999999"/>
                </a:solidFill>
              </a:rPr>
              <a:t>Copyright © 2020 International House Pacific Group</a:t>
            </a:r>
            <a:endParaRPr sz="1100">
              <a:solidFill>
                <a:srgbClr val="999999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999999"/>
                </a:solidFill>
              </a:rPr>
              <a:t>Do not share or copy without permission</a:t>
            </a:r>
            <a:endParaRPr/>
          </a:p>
        </p:txBody>
      </p:sp>
      <p:pic>
        <p:nvPicPr>
          <p:cNvPr id="59" name="Google Shape;59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0"/>
            <a:ext cx="2435705" cy="1668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346550" y="0"/>
            <a:ext cx="2502082" cy="1668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 rotWithShape="1">
          <a:blip r:embed="rId7">
            <a:alphaModFix/>
          </a:blip>
          <a:srcRect b="31467" l="0" r="0" t="10335"/>
          <a:stretch/>
        </p:blipFill>
        <p:spPr>
          <a:xfrm>
            <a:off x="2435700" y="0"/>
            <a:ext cx="1910851" cy="1668028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262101" y="4208289"/>
            <a:ext cx="813223" cy="79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2"/>
          <p:cNvSpPr txBox="1"/>
          <p:nvPr>
            <p:ph type="title"/>
          </p:nvPr>
        </p:nvSpPr>
        <p:spPr>
          <a:xfrm>
            <a:off x="311700" y="3649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Functional Language</a:t>
            </a:r>
            <a:endParaRPr sz="3600"/>
          </a:p>
        </p:txBody>
      </p:sp>
      <p:sp>
        <p:nvSpPr>
          <p:cNvPr id="156" name="Google Shape;156;p22"/>
          <p:cNvSpPr txBox="1"/>
          <p:nvPr>
            <p:ph idx="1" type="body"/>
          </p:nvPr>
        </p:nvSpPr>
        <p:spPr>
          <a:xfrm>
            <a:off x="4134175" y="581250"/>
            <a:ext cx="4620600" cy="44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750">
                <a:solidFill>
                  <a:srgbClr val="0B5394"/>
                </a:solidFill>
              </a:rPr>
              <a:t>“What do you think of the city so far?”</a:t>
            </a:r>
            <a:endParaRPr b="1" sz="1750">
              <a:solidFill>
                <a:srgbClr val="0B5394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750">
                <a:solidFill>
                  <a:srgbClr val="38761D"/>
                </a:solidFill>
              </a:rPr>
              <a:t>“It’s </a:t>
            </a:r>
            <a:r>
              <a:rPr b="1" lang="en" sz="1750" u="sng">
                <a:solidFill>
                  <a:srgbClr val="38761D"/>
                </a:solidFill>
              </a:rPr>
              <a:t>(beautiful/busy/nice)</a:t>
            </a:r>
            <a:r>
              <a:rPr b="1" lang="en" sz="1750">
                <a:solidFill>
                  <a:srgbClr val="38761D"/>
                </a:solidFill>
              </a:rPr>
              <a:t>.”</a:t>
            </a:r>
            <a:endParaRPr b="1" sz="1750">
              <a:solidFill>
                <a:srgbClr val="38761D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750">
                <a:solidFill>
                  <a:srgbClr val="0B5394"/>
                </a:solidFill>
              </a:rPr>
              <a:t>“What do you do for fun?”</a:t>
            </a:r>
            <a:endParaRPr b="1" sz="1750">
              <a:solidFill>
                <a:srgbClr val="0B5394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750">
                <a:solidFill>
                  <a:srgbClr val="38761D"/>
                </a:solidFill>
              </a:rPr>
              <a:t>“I like </a:t>
            </a:r>
            <a:r>
              <a:rPr b="1" lang="en" sz="1750" u="sng">
                <a:solidFill>
                  <a:srgbClr val="38761D"/>
                </a:solidFill>
              </a:rPr>
              <a:t>(reading/playing tennis/watching movies)</a:t>
            </a:r>
            <a:r>
              <a:rPr b="1" lang="en" sz="1750">
                <a:solidFill>
                  <a:srgbClr val="38761D"/>
                </a:solidFill>
              </a:rPr>
              <a:t>. How about you?”</a:t>
            </a:r>
            <a:endParaRPr b="1" sz="1750">
              <a:solidFill>
                <a:srgbClr val="38761D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750">
                <a:solidFill>
                  <a:srgbClr val="0B5394"/>
                </a:solidFill>
              </a:rPr>
              <a:t>“Nice! I like </a:t>
            </a:r>
            <a:r>
              <a:rPr b="1" lang="en" sz="1750" u="sng">
                <a:solidFill>
                  <a:srgbClr val="0B5394"/>
                </a:solidFill>
              </a:rPr>
              <a:t>(watching movies)</a:t>
            </a:r>
            <a:r>
              <a:rPr b="1" lang="en" sz="1750">
                <a:solidFill>
                  <a:srgbClr val="0B5394"/>
                </a:solidFill>
              </a:rPr>
              <a:t> too</a:t>
            </a:r>
            <a:r>
              <a:rPr b="1" lang="en" sz="1750">
                <a:solidFill>
                  <a:srgbClr val="0B5394"/>
                </a:solidFill>
              </a:rPr>
              <a:t>. What kind is your favorite?”</a:t>
            </a:r>
            <a:endParaRPr b="1" sz="1750">
              <a:solidFill>
                <a:srgbClr val="0B5394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750">
                <a:solidFill>
                  <a:srgbClr val="38761D"/>
                </a:solidFill>
              </a:rPr>
              <a:t>“Usually </a:t>
            </a:r>
            <a:r>
              <a:rPr b="1" lang="en" sz="1750" u="sng">
                <a:solidFill>
                  <a:srgbClr val="38761D"/>
                </a:solidFill>
              </a:rPr>
              <a:t>(comedy/drama).</a:t>
            </a:r>
            <a:r>
              <a:rPr b="1" lang="en" sz="1750">
                <a:solidFill>
                  <a:srgbClr val="38761D"/>
                </a:solidFill>
              </a:rPr>
              <a:t> And you?”</a:t>
            </a:r>
            <a:endParaRPr b="1" sz="1750">
              <a:solidFill>
                <a:srgbClr val="0000F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38761D"/>
              </a:solidFill>
            </a:endParaRPr>
          </a:p>
          <a:p>
            <a:pPr indent="0" lvl="0" marL="1371600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en" sz="800">
                <a:solidFill>
                  <a:srgbClr val="1155CC"/>
                </a:solidFill>
              </a:rPr>
              <a:t>	</a:t>
            </a:r>
            <a:endParaRPr b="1" sz="1100">
              <a:solidFill>
                <a:srgbClr val="38761D"/>
              </a:solidFill>
            </a:endParaRPr>
          </a:p>
        </p:txBody>
      </p:sp>
      <p:pic>
        <p:nvPicPr>
          <p:cNvPr id="157" name="Google Shape;15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625" y="4352175"/>
            <a:ext cx="8834751" cy="504825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2"/>
          <p:cNvSpPr txBox="1"/>
          <p:nvPr/>
        </p:nvSpPr>
        <p:spPr>
          <a:xfrm>
            <a:off x="6481538" y="4173375"/>
            <a:ext cx="2585100" cy="17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2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59" name="Google Shape;159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7200" y="1534325"/>
            <a:ext cx="3492896" cy="2392022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2"/>
          <p:cNvSpPr txBox="1"/>
          <p:nvPr/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61" name="Google Shape;161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6376" y="4208276"/>
            <a:ext cx="813223" cy="79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26575" y="0"/>
            <a:ext cx="2217425" cy="7587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3"/>
          <p:cNvSpPr txBox="1"/>
          <p:nvPr>
            <p:ph type="title"/>
          </p:nvPr>
        </p:nvSpPr>
        <p:spPr>
          <a:xfrm>
            <a:off x="311700" y="3649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Functional Language</a:t>
            </a:r>
            <a:endParaRPr sz="3600"/>
          </a:p>
        </p:txBody>
      </p:sp>
      <p:sp>
        <p:nvSpPr>
          <p:cNvPr id="168" name="Google Shape;168;p23"/>
          <p:cNvSpPr txBox="1"/>
          <p:nvPr>
            <p:ph idx="1" type="body"/>
          </p:nvPr>
        </p:nvSpPr>
        <p:spPr>
          <a:xfrm>
            <a:off x="4134175" y="581250"/>
            <a:ext cx="4620600" cy="44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750">
                <a:solidFill>
                  <a:srgbClr val="0B5394"/>
                </a:solidFill>
              </a:rPr>
              <a:t>“What is your family like?”</a:t>
            </a:r>
            <a:endParaRPr b="1" sz="1750">
              <a:solidFill>
                <a:srgbClr val="0B5394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750">
                <a:solidFill>
                  <a:srgbClr val="38761D"/>
                </a:solidFill>
              </a:rPr>
              <a:t>“It’s </a:t>
            </a:r>
            <a:r>
              <a:rPr b="1" lang="en" sz="1750" u="sng">
                <a:solidFill>
                  <a:srgbClr val="38761D"/>
                </a:solidFill>
              </a:rPr>
              <a:t>(big/small)</a:t>
            </a:r>
            <a:r>
              <a:rPr b="1" lang="en" sz="1750">
                <a:solidFill>
                  <a:srgbClr val="38761D"/>
                </a:solidFill>
              </a:rPr>
              <a:t>.”</a:t>
            </a:r>
            <a:endParaRPr b="1" sz="1750">
              <a:solidFill>
                <a:srgbClr val="38761D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750">
                <a:solidFill>
                  <a:srgbClr val="0B5394"/>
                </a:solidFill>
              </a:rPr>
              <a:t>“How many siblings do you have?”</a:t>
            </a:r>
            <a:endParaRPr b="1" sz="1750">
              <a:solidFill>
                <a:srgbClr val="0B5394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38761D"/>
              </a:solidFill>
            </a:endParaRPr>
          </a:p>
          <a:p>
            <a:pPr indent="0" lvl="0" marL="1371600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en" sz="800">
                <a:solidFill>
                  <a:srgbClr val="1155CC"/>
                </a:solidFill>
              </a:rPr>
              <a:t>	</a:t>
            </a:r>
            <a:endParaRPr b="1" sz="1100">
              <a:solidFill>
                <a:srgbClr val="38761D"/>
              </a:solidFill>
            </a:endParaRPr>
          </a:p>
        </p:txBody>
      </p:sp>
      <p:pic>
        <p:nvPicPr>
          <p:cNvPr id="169" name="Google Shape;16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625" y="4352175"/>
            <a:ext cx="8834751" cy="504825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3"/>
          <p:cNvSpPr txBox="1"/>
          <p:nvPr/>
        </p:nvSpPr>
        <p:spPr>
          <a:xfrm>
            <a:off x="6481538" y="4173375"/>
            <a:ext cx="2585100" cy="17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2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71" name="Google Shape;171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7200" y="1534325"/>
            <a:ext cx="3492896" cy="2392022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3"/>
          <p:cNvSpPr txBox="1"/>
          <p:nvPr/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23"/>
          <p:cNvSpPr/>
          <p:nvPr/>
        </p:nvSpPr>
        <p:spPr>
          <a:xfrm>
            <a:off x="4326475" y="2571750"/>
            <a:ext cx="4005900" cy="1601700"/>
          </a:xfrm>
          <a:prstGeom prst="wedgeRectCallout">
            <a:avLst>
              <a:gd fmla="val -47748" name="adj1"/>
              <a:gd fmla="val 62569" name="adj2"/>
            </a:avLst>
          </a:prstGeom>
          <a:solidFill>
            <a:srgbClr val="FFD9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50">
              <a:solidFill>
                <a:srgbClr val="38761D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50">
                <a:solidFill>
                  <a:srgbClr val="38761D"/>
                </a:solidFill>
              </a:rPr>
              <a:t>“I have…</a:t>
            </a:r>
            <a:endParaRPr b="1" sz="1750">
              <a:solidFill>
                <a:srgbClr val="38761D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50" u="sng">
                <a:solidFill>
                  <a:srgbClr val="38761D"/>
                </a:solidFill>
              </a:rPr>
              <a:t>(one sister and one brother)</a:t>
            </a:r>
            <a:endParaRPr b="1" sz="1750" u="sng">
              <a:solidFill>
                <a:srgbClr val="38761D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50" u="sng">
                <a:solidFill>
                  <a:srgbClr val="38761D"/>
                </a:solidFill>
              </a:rPr>
              <a:t>(two brothers)</a:t>
            </a:r>
            <a:endParaRPr b="1" sz="1750" u="sng">
              <a:solidFill>
                <a:srgbClr val="38761D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50">
              <a:solidFill>
                <a:srgbClr val="38761D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50">
                <a:solidFill>
                  <a:srgbClr val="38761D"/>
                </a:solidFill>
              </a:rPr>
              <a:t>“I’m an only child.”</a:t>
            </a:r>
            <a:endParaRPr b="1" sz="1750">
              <a:solidFill>
                <a:srgbClr val="38761D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pic>
        <p:nvPicPr>
          <p:cNvPr id="174" name="Google Shape;174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262101" y="4208289"/>
            <a:ext cx="813223" cy="79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26575" y="0"/>
            <a:ext cx="2217425" cy="7587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4"/>
          <p:cNvSpPr txBox="1"/>
          <p:nvPr>
            <p:ph type="title"/>
          </p:nvPr>
        </p:nvSpPr>
        <p:spPr>
          <a:xfrm>
            <a:off x="311700" y="4450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2200">
                <a:solidFill>
                  <a:srgbClr val="000000"/>
                </a:solidFill>
              </a:rPr>
              <a:t>Wrap-Up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81" name="Google Shape;181;p24"/>
          <p:cNvSpPr txBox="1"/>
          <p:nvPr>
            <p:ph idx="1" type="body"/>
          </p:nvPr>
        </p:nvSpPr>
        <p:spPr>
          <a:xfrm>
            <a:off x="560950" y="1017750"/>
            <a:ext cx="5183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Char char="●"/>
            </a:pPr>
            <a:r>
              <a:rPr b="1" lang="en">
                <a:solidFill>
                  <a:srgbClr val="0B5394"/>
                </a:solidFill>
              </a:rPr>
              <a:t>What is a gesture you have seen in real life or in TV shows/movies that you felt was rude?</a:t>
            </a:r>
            <a:endParaRPr b="1">
              <a:solidFill>
                <a:srgbClr val="0B5394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1800"/>
              <a:buChar char="●"/>
            </a:pPr>
            <a:r>
              <a:rPr b="1" lang="en">
                <a:solidFill>
                  <a:srgbClr val="38761D"/>
                </a:solidFill>
              </a:rPr>
              <a:t>What are some other things you have heard about the Canadian culture that seems strange to you?</a:t>
            </a:r>
            <a:endParaRPr b="1">
              <a:solidFill>
                <a:srgbClr val="38761D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Char char="●"/>
            </a:pPr>
            <a:r>
              <a:rPr b="1" lang="en">
                <a:solidFill>
                  <a:srgbClr val="0B5394"/>
                </a:solidFill>
              </a:rPr>
              <a:t>What are topics you really enjoy talking about with new friends?</a:t>
            </a:r>
            <a:endParaRPr b="1">
              <a:solidFill>
                <a:srgbClr val="0B5394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1800"/>
              <a:buChar char="●"/>
            </a:pPr>
            <a:r>
              <a:rPr b="1" lang="en">
                <a:solidFill>
                  <a:srgbClr val="38761D"/>
                </a:solidFill>
              </a:rPr>
              <a:t>Do you have any other questions about Canadian small talk or body language?</a:t>
            </a:r>
            <a:endParaRPr b="1">
              <a:solidFill>
                <a:srgbClr val="38761D"/>
              </a:solidFill>
            </a:endParaRPr>
          </a:p>
        </p:txBody>
      </p:sp>
      <p:pic>
        <p:nvPicPr>
          <p:cNvPr id="182" name="Google Shape;18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625" y="4352175"/>
            <a:ext cx="8834751" cy="50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32538" y="1669362"/>
            <a:ext cx="3046800" cy="2031200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4"/>
          <p:cNvSpPr txBox="1"/>
          <p:nvPr/>
        </p:nvSpPr>
        <p:spPr>
          <a:xfrm>
            <a:off x="3633175" y="4626975"/>
            <a:ext cx="5183100" cy="305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rgbClr val="0000FF"/>
                </a:solidFill>
              </a:rPr>
              <a:t>Next Class: Looking at Multiculturalism &amp; Canadian Traditions</a:t>
            </a:r>
            <a:endParaRPr/>
          </a:p>
        </p:txBody>
      </p:sp>
      <p:pic>
        <p:nvPicPr>
          <p:cNvPr id="185" name="Google Shape;185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6376" y="4208276"/>
            <a:ext cx="813223" cy="79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26575" y="0"/>
            <a:ext cx="2217425" cy="7587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/>
              <a:t>Warm-Up</a:t>
            </a:r>
            <a:endParaRPr sz="4200"/>
          </a:p>
        </p:txBody>
      </p:sp>
      <p:sp>
        <p:nvSpPr>
          <p:cNvPr id="68" name="Google Shape;68;p14"/>
          <p:cNvSpPr txBox="1"/>
          <p:nvPr>
            <p:ph idx="1" type="body"/>
          </p:nvPr>
        </p:nvSpPr>
        <p:spPr>
          <a:xfrm>
            <a:off x="4264500" y="1017725"/>
            <a:ext cx="4567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B5394"/>
              </a:solidFill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Clr>
                <a:srgbClr val="0B5394"/>
              </a:buClr>
              <a:buSzPts val="1800"/>
              <a:buChar char="❖"/>
            </a:pPr>
            <a:r>
              <a:rPr b="1" lang="en">
                <a:solidFill>
                  <a:srgbClr val="0B5394"/>
                </a:solidFill>
              </a:rPr>
              <a:t>What are some topics we can talk about with people we just meet?</a:t>
            </a:r>
            <a:endParaRPr b="1">
              <a:solidFill>
                <a:srgbClr val="0B5394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1800"/>
              <a:buChar char="❖"/>
            </a:pPr>
            <a:r>
              <a:rPr b="1" lang="en">
                <a:solidFill>
                  <a:srgbClr val="38761D"/>
                </a:solidFill>
              </a:rPr>
              <a:t>What are some topics we probably shouldn’t talk about?</a:t>
            </a:r>
            <a:endParaRPr b="1">
              <a:solidFill>
                <a:srgbClr val="0B5394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Char char="❖"/>
            </a:pPr>
            <a:r>
              <a:rPr b="1" lang="en">
                <a:solidFill>
                  <a:srgbClr val="0B5394"/>
                </a:solidFill>
              </a:rPr>
              <a:t>What is some body language you think is typical for Canadians (for example, using hand gestures when speaking)?</a:t>
            </a:r>
            <a:endParaRPr b="1">
              <a:solidFill>
                <a:srgbClr val="0B5394"/>
              </a:solidFill>
            </a:endParaRPr>
          </a:p>
        </p:txBody>
      </p:sp>
      <p:pic>
        <p:nvPicPr>
          <p:cNvPr id="69" name="Google Shape;6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625" y="4352175"/>
            <a:ext cx="8834751" cy="50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0825" y="1506925"/>
            <a:ext cx="3534075" cy="2356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6376" y="4208276"/>
            <a:ext cx="813223" cy="79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26575" y="0"/>
            <a:ext cx="2217425" cy="7587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/>
          <p:nvPr>
            <p:ph type="title"/>
          </p:nvPr>
        </p:nvSpPr>
        <p:spPr>
          <a:xfrm>
            <a:off x="311700" y="333888"/>
            <a:ext cx="5184600" cy="10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What Canadians Will Ask About</a:t>
            </a:r>
            <a:endParaRPr sz="3600"/>
          </a:p>
        </p:txBody>
      </p:sp>
      <p:sp>
        <p:nvSpPr>
          <p:cNvPr id="78" name="Google Shape;78;p15"/>
          <p:cNvSpPr txBox="1"/>
          <p:nvPr>
            <p:ph idx="1" type="body"/>
          </p:nvPr>
        </p:nvSpPr>
        <p:spPr>
          <a:xfrm>
            <a:off x="418875" y="1145725"/>
            <a:ext cx="4567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55CC"/>
              </a:solidFill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Clr>
                <a:srgbClr val="0B5394"/>
              </a:buClr>
              <a:buSzPts val="1800"/>
              <a:buChar char="❖"/>
            </a:pPr>
            <a:r>
              <a:rPr b="1" lang="en">
                <a:solidFill>
                  <a:srgbClr val="0B5394"/>
                </a:solidFill>
              </a:rPr>
              <a:t>Where you are from</a:t>
            </a:r>
            <a:endParaRPr b="1">
              <a:solidFill>
                <a:srgbClr val="0B5394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1800"/>
              <a:buChar char="❖"/>
            </a:pPr>
            <a:r>
              <a:rPr b="1" lang="en">
                <a:solidFill>
                  <a:srgbClr val="38761D"/>
                </a:solidFill>
              </a:rPr>
              <a:t>What you do for work/What you study</a:t>
            </a:r>
            <a:endParaRPr b="1">
              <a:solidFill>
                <a:srgbClr val="38761D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Char char="❖"/>
            </a:pPr>
            <a:r>
              <a:rPr b="1" lang="en">
                <a:solidFill>
                  <a:srgbClr val="0B5394"/>
                </a:solidFill>
              </a:rPr>
              <a:t>Where you have been in the Canada</a:t>
            </a:r>
            <a:endParaRPr b="1">
              <a:solidFill>
                <a:srgbClr val="0B5394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1800"/>
              <a:buChar char="❖"/>
            </a:pPr>
            <a:r>
              <a:rPr b="1" lang="en">
                <a:solidFill>
                  <a:srgbClr val="38761D"/>
                </a:solidFill>
              </a:rPr>
              <a:t>What you think of the city so far</a:t>
            </a:r>
            <a:endParaRPr b="1">
              <a:solidFill>
                <a:srgbClr val="38761D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Char char="❖"/>
            </a:pPr>
            <a:r>
              <a:rPr b="1" lang="en">
                <a:solidFill>
                  <a:srgbClr val="0B5394"/>
                </a:solidFill>
              </a:rPr>
              <a:t>What you do for fun (hobbies)</a:t>
            </a:r>
            <a:endParaRPr b="1">
              <a:solidFill>
                <a:srgbClr val="0B5394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1800"/>
              <a:buChar char="❖"/>
            </a:pPr>
            <a:r>
              <a:rPr b="1" lang="en">
                <a:solidFill>
                  <a:srgbClr val="38761D"/>
                </a:solidFill>
              </a:rPr>
              <a:t>What your family (or city) is like</a:t>
            </a:r>
            <a:endParaRPr b="1">
              <a:solidFill>
                <a:srgbClr val="38761D"/>
              </a:solidFill>
            </a:endParaRPr>
          </a:p>
        </p:txBody>
      </p:sp>
      <p:pic>
        <p:nvPicPr>
          <p:cNvPr id="79" name="Google Shape;7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625" y="4352175"/>
            <a:ext cx="8834751" cy="50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39075" y="1642925"/>
            <a:ext cx="3835272" cy="2556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262101" y="4208289"/>
            <a:ext cx="813223" cy="79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26575" y="0"/>
            <a:ext cx="2217425" cy="7587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74475" y="2673875"/>
            <a:ext cx="2117404" cy="1411594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6"/>
          <p:cNvSpPr txBox="1"/>
          <p:nvPr>
            <p:ph type="title"/>
          </p:nvPr>
        </p:nvSpPr>
        <p:spPr>
          <a:xfrm>
            <a:off x="311700" y="333888"/>
            <a:ext cx="5184600" cy="10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Meeting Locals</a:t>
            </a:r>
            <a:endParaRPr sz="3600"/>
          </a:p>
        </p:txBody>
      </p:sp>
      <p:sp>
        <p:nvSpPr>
          <p:cNvPr id="89" name="Google Shape;89;p16"/>
          <p:cNvSpPr txBox="1"/>
          <p:nvPr>
            <p:ph idx="1" type="body"/>
          </p:nvPr>
        </p:nvSpPr>
        <p:spPr>
          <a:xfrm>
            <a:off x="418875" y="1168350"/>
            <a:ext cx="4567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Char char="❖"/>
            </a:pPr>
            <a:r>
              <a:rPr b="1" lang="en">
                <a:solidFill>
                  <a:srgbClr val="0B5394"/>
                </a:solidFill>
              </a:rPr>
              <a:t>Canadians are typically open &amp; friendly</a:t>
            </a:r>
            <a:endParaRPr b="1">
              <a:solidFill>
                <a:srgbClr val="0B5394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1800"/>
              <a:buChar char="❖"/>
            </a:pPr>
            <a:r>
              <a:rPr b="1" lang="en">
                <a:solidFill>
                  <a:srgbClr val="38761D"/>
                </a:solidFill>
              </a:rPr>
              <a:t>It is usual to smile and greet strangers you pass by</a:t>
            </a:r>
            <a:endParaRPr b="1">
              <a:solidFill>
                <a:srgbClr val="38761D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Char char="❖"/>
            </a:pPr>
            <a:r>
              <a:rPr b="1" lang="en">
                <a:solidFill>
                  <a:srgbClr val="0B5394"/>
                </a:solidFill>
              </a:rPr>
              <a:t>“How are you?” is most often just a greeting, not just asking how you are doing</a:t>
            </a:r>
            <a:endParaRPr b="1">
              <a:solidFill>
                <a:srgbClr val="0B5394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1800"/>
              <a:buChar char="❖"/>
            </a:pPr>
            <a:r>
              <a:rPr b="1" lang="en">
                <a:solidFill>
                  <a:srgbClr val="38761D"/>
                </a:solidFill>
              </a:rPr>
              <a:t>Most locals will try to be helpful when you are lost or in need</a:t>
            </a:r>
            <a:endParaRPr b="1">
              <a:solidFill>
                <a:srgbClr val="38761D"/>
              </a:solidFill>
            </a:endParaRPr>
          </a:p>
        </p:txBody>
      </p:sp>
      <p:pic>
        <p:nvPicPr>
          <p:cNvPr id="90" name="Google Shape;9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4625" y="4352175"/>
            <a:ext cx="8834751" cy="50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97099" y="1375700"/>
            <a:ext cx="2194778" cy="1463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921675" y="1375701"/>
            <a:ext cx="1806525" cy="2709773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6376" y="4208276"/>
            <a:ext cx="813223" cy="79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926575" y="0"/>
            <a:ext cx="2217425" cy="7587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7"/>
          <p:cNvSpPr txBox="1"/>
          <p:nvPr>
            <p:ph type="title"/>
          </p:nvPr>
        </p:nvSpPr>
        <p:spPr>
          <a:xfrm>
            <a:off x="311700" y="333888"/>
            <a:ext cx="5184600" cy="10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Open Communication</a:t>
            </a:r>
            <a:endParaRPr sz="3600"/>
          </a:p>
        </p:txBody>
      </p:sp>
      <p:sp>
        <p:nvSpPr>
          <p:cNvPr id="100" name="Google Shape;100;p17"/>
          <p:cNvSpPr txBox="1"/>
          <p:nvPr>
            <p:ph idx="1" type="body"/>
          </p:nvPr>
        </p:nvSpPr>
        <p:spPr>
          <a:xfrm>
            <a:off x="400725" y="1117638"/>
            <a:ext cx="4567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Clr>
                <a:srgbClr val="0B5394"/>
              </a:buClr>
              <a:buSzPts val="1800"/>
              <a:buChar char="❖"/>
            </a:pPr>
            <a:r>
              <a:rPr b="1" lang="en">
                <a:solidFill>
                  <a:srgbClr val="0B5394"/>
                </a:solidFill>
              </a:rPr>
              <a:t>Most Vancouverites have diverse backgrounds with family members from different countries</a:t>
            </a:r>
            <a:endParaRPr b="1">
              <a:solidFill>
                <a:srgbClr val="0B5394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1800"/>
              <a:buChar char="❖"/>
            </a:pPr>
            <a:r>
              <a:rPr b="1" lang="en">
                <a:solidFill>
                  <a:srgbClr val="38761D"/>
                </a:solidFill>
              </a:rPr>
              <a:t>Canadians appreciate direct rather than passive communication</a:t>
            </a:r>
            <a:endParaRPr b="1">
              <a:solidFill>
                <a:srgbClr val="38761D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Char char="❖"/>
            </a:pPr>
            <a:r>
              <a:rPr b="1" lang="en">
                <a:solidFill>
                  <a:srgbClr val="0B5394"/>
                </a:solidFill>
              </a:rPr>
              <a:t>If Canadians asks you a personal question, they are probably trying to be friendly, not invasive</a:t>
            </a:r>
            <a:endParaRPr b="1">
              <a:solidFill>
                <a:srgbClr val="0B5394"/>
              </a:solidFill>
            </a:endParaRPr>
          </a:p>
        </p:txBody>
      </p:sp>
      <p:pic>
        <p:nvPicPr>
          <p:cNvPr id="101" name="Google Shape;10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625" y="4352175"/>
            <a:ext cx="8834751" cy="50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20925" y="1528100"/>
            <a:ext cx="3632859" cy="25954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262101" y="4208289"/>
            <a:ext cx="813223" cy="79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26575" y="0"/>
            <a:ext cx="2217425" cy="7587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8"/>
          <p:cNvSpPr txBox="1"/>
          <p:nvPr>
            <p:ph type="title"/>
          </p:nvPr>
        </p:nvSpPr>
        <p:spPr>
          <a:xfrm>
            <a:off x="311700" y="3170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/>
              <a:t>Be Prepared</a:t>
            </a:r>
            <a:endParaRPr sz="3600"/>
          </a:p>
        </p:txBody>
      </p:sp>
      <p:sp>
        <p:nvSpPr>
          <p:cNvPr id="110" name="Google Shape;110;p18"/>
          <p:cNvSpPr txBox="1"/>
          <p:nvPr>
            <p:ph idx="1" type="body"/>
          </p:nvPr>
        </p:nvSpPr>
        <p:spPr>
          <a:xfrm>
            <a:off x="3797700" y="889750"/>
            <a:ext cx="5034600" cy="227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Char char="❖"/>
            </a:pPr>
            <a:r>
              <a:rPr b="1" lang="en" sz="1900">
                <a:solidFill>
                  <a:srgbClr val="0B5394"/>
                </a:solidFill>
              </a:rPr>
              <a:t>I</a:t>
            </a:r>
            <a:r>
              <a:rPr b="1" lang="en">
                <a:solidFill>
                  <a:srgbClr val="0B5394"/>
                </a:solidFill>
              </a:rPr>
              <a:t>n Canadian culture, try to keep the conversation going rather than being quiet when you have nothing to say but look for signals to end the conversation</a:t>
            </a:r>
            <a:endParaRPr b="1">
              <a:solidFill>
                <a:srgbClr val="0B5394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1800"/>
              <a:buChar char="❖"/>
            </a:pPr>
            <a:r>
              <a:rPr b="1" lang="en">
                <a:solidFill>
                  <a:srgbClr val="38761D"/>
                </a:solidFill>
              </a:rPr>
              <a:t>So, you may feel like locals “talk a lot”</a:t>
            </a:r>
            <a:endParaRPr b="1">
              <a:solidFill>
                <a:srgbClr val="38761D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Char char="❖"/>
            </a:pPr>
            <a:r>
              <a:rPr b="1" lang="en" sz="1900">
                <a:solidFill>
                  <a:srgbClr val="0B5394"/>
                </a:solidFill>
              </a:rPr>
              <a:t>I</a:t>
            </a:r>
            <a:r>
              <a:rPr b="1" lang="en">
                <a:solidFill>
                  <a:srgbClr val="0B5394"/>
                </a:solidFill>
              </a:rPr>
              <a:t>n Canada, pointing to somebody can be for </a:t>
            </a:r>
            <a:r>
              <a:rPr b="1" lang="en" u="sng">
                <a:solidFill>
                  <a:srgbClr val="0B5394"/>
                </a:solidFill>
              </a:rPr>
              <a:t>clarification</a:t>
            </a:r>
            <a:r>
              <a:rPr b="1" lang="en">
                <a:solidFill>
                  <a:srgbClr val="0B5394"/>
                </a:solidFill>
              </a:rPr>
              <a:t>, but shouldn’t be over-used</a:t>
            </a:r>
            <a:endParaRPr b="1">
              <a:solidFill>
                <a:srgbClr val="0B5394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1800"/>
              <a:buChar char="❖"/>
            </a:pPr>
            <a:r>
              <a:rPr b="1" lang="en">
                <a:solidFill>
                  <a:srgbClr val="38761D"/>
                </a:solidFill>
              </a:rPr>
              <a:t>Teachers often point in class to refer to different students</a:t>
            </a:r>
            <a:endParaRPr b="1">
              <a:solidFill>
                <a:srgbClr val="38761D"/>
              </a:solidFill>
            </a:endParaRPr>
          </a:p>
        </p:txBody>
      </p:sp>
      <p:pic>
        <p:nvPicPr>
          <p:cNvPr id="111" name="Google Shape;11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625" y="4352175"/>
            <a:ext cx="8834751" cy="50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79500" y="1944050"/>
            <a:ext cx="2340122" cy="1560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8198" y="1282350"/>
            <a:ext cx="1853026" cy="2779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6376" y="4208276"/>
            <a:ext cx="813223" cy="79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926575" y="0"/>
            <a:ext cx="2217425" cy="7587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9"/>
          <p:cNvSpPr txBox="1"/>
          <p:nvPr>
            <p:ph type="title"/>
          </p:nvPr>
        </p:nvSpPr>
        <p:spPr>
          <a:xfrm>
            <a:off x="311700" y="243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Common Gestures</a:t>
            </a:r>
            <a:endParaRPr sz="3600"/>
          </a:p>
        </p:txBody>
      </p:sp>
      <p:sp>
        <p:nvSpPr>
          <p:cNvPr id="121" name="Google Shape;121;p19"/>
          <p:cNvSpPr txBox="1"/>
          <p:nvPr>
            <p:ph idx="1" type="body"/>
          </p:nvPr>
        </p:nvSpPr>
        <p:spPr>
          <a:xfrm>
            <a:off x="3851725" y="1478700"/>
            <a:ext cx="5277600" cy="24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Char char="❖"/>
            </a:pPr>
            <a:r>
              <a:rPr b="1" lang="en" sz="1900">
                <a:solidFill>
                  <a:srgbClr val="0B5394"/>
                </a:solidFill>
              </a:rPr>
              <a:t>Canadians sometimes talk with their hands (make hand gestures)</a:t>
            </a:r>
            <a:endParaRPr b="1">
              <a:solidFill>
                <a:srgbClr val="0B5394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1800"/>
              <a:buChar char="❖"/>
            </a:pPr>
            <a:r>
              <a:rPr b="1" lang="en">
                <a:solidFill>
                  <a:srgbClr val="38761D"/>
                </a:solidFill>
              </a:rPr>
              <a:t>O.K. - “Sounds good”, “I heard you” or “I understand”</a:t>
            </a:r>
            <a:endParaRPr b="1">
              <a:solidFill>
                <a:srgbClr val="38761D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1800"/>
              <a:buChar char="❖"/>
            </a:pPr>
            <a:r>
              <a:rPr b="1" lang="en">
                <a:solidFill>
                  <a:srgbClr val="0B5394"/>
                </a:solidFill>
              </a:rPr>
              <a:t>Thumbs up - “Great job!” or “You got it!”</a:t>
            </a:r>
            <a:r>
              <a:rPr b="1" lang="en" sz="800">
                <a:solidFill>
                  <a:srgbClr val="0B5394"/>
                </a:solidFill>
              </a:rPr>
              <a:t>		</a:t>
            </a:r>
            <a:r>
              <a:rPr b="1" lang="en" sz="800">
                <a:solidFill>
                  <a:srgbClr val="1155CC"/>
                </a:solidFill>
              </a:rPr>
              <a:t>			</a:t>
            </a:r>
            <a:endParaRPr b="1" sz="1100">
              <a:solidFill>
                <a:srgbClr val="38761D"/>
              </a:solidFill>
            </a:endParaRPr>
          </a:p>
        </p:txBody>
      </p:sp>
      <p:pic>
        <p:nvPicPr>
          <p:cNvPr id="122" name="Google Shape;12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625" y="4352175"/>
            <a:ext cx="8834751" cy="50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696" y="1098788"/>
            <a:ext cx="1910851" cy="2865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62825" y="1364025"/>
            <a:ext cx="1788899" cy="2683348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9"/>
          <p:cNvSpPr txBox="1"/>
          <p:nvPr/>
        </p:nvSpPr>
        <p:spPr>
          <a:xfrm>
            <a:off x="5353150" y="3843650"/>
            <a:ext cx="2649000" cy="3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2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1100">
                <a:solidFill>
                  <a:srgbClr val="38761D"/>
                </a:solidFill>
              </a:rPr>
              <a:t>What others do you know?</a:t>
            </a:r>
            <a:endParaRPr/>
          </a:p>
        </p:txBody>
      </p:sp>
      <p:pic>
        <p:nvPicPr>
          <p:cNvPr id="126" name="Google Shape;126;p1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262101" y="4208289"/>
            <a:ext cx="813223" cy="79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926575" y="0"/>
            <a:ext cx="2217425" cy="7587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0"/>
          <p:cNvSpPr txBox="1"/>
          <p:nvPr>
            <p:ph type="title"/>
          </p:nvPr>
        </p:nvSpPr>
        <p:spPr>
          <a:xfrm>
            <a:off x="311700" y="3170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Personal Space</a:t>
            </a:r>
            <a:endParaRPr sz="3600"/>
          </a:p>
        </p:txBody>
      </p:sp>
      <p:sp>
        <p:nvSpPr>
          <p:cNvPr id="133" name="Google Shape;133;p20"/>
          <p:cNvSpPr txBox="1"/>
          <p:nvPr>
            <p:ph idx="1" type="body"/>
          </p:nvPr>
        </p:nvSpPr>
        <p:spPr>
          <a:xfrm>
            <a:off x="3797700" y="781275"/>
            <a:ext cx="5034600" cy="227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-342900" lvl="0" marL="45720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rgbClr val="0B5394"/>
              </a:buClr>
              <a:buSzPts val="1800"/>
              <a:buChar char="❖"/>
            </a:pPr>
            <a:r>
              <a:rPr b="1" lang="en" sz="1900">
                <a:solidFill>
                  <a:srgbClr val="0B5394"/>
                </a:solidFill>
              </a:rPr>
              <a:t>Canada is spread out, so many Canadians are used to having space</a:t>
            </a:r>
            <a:endParaRPr b="1">
              <a:solidFill>
                <a:srgbClr val="0B5394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1800"/>
              <a:buChar char="❖"/>
            </a:pPr>
            <a:r>
              <a:rPr b="1" lang="en">
                <a:solidFill>
                  <a:srgbClr val="38761D"/>
                </a:solidFill>
              </a:rPr>
              <a:t>They typically feel uncomfortable if you stand too close to them </a:t>
            </a:r>
            <a:r>
              <a:rPr b="1" lang="en" sz="1400">
                <a:solidFill>
                  <a:srgbClr val="38761D"/>
                </a:solidFill>
              </a:rPr>
              <a:t>(in line or to speak)</a:t>
            </a:r>
            <a:endParaRPr b="1" sz="1400">
              <a:solidFill>
                <a:srgbClr val="38761D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1800"/>
              <a:buChar char="❖"/>
            </a:pPr>
            <a:r>
              <a:rPr b="1" lang="en">
                <a:solidFill>
                  <a:srgbClr val="0B5394"/>
                </a:solidFill>
              </a:rPr>
              <a:t>It is common to have their own bedrooms and less communal spaces</a:t>
            </a:r>
            <a:r>
              <a:rPr b="1" lang="en" sz="800">
                <a:solidFill>
                  <a:srgbClr val="0B5394"/>
                </a:solidFill>
              </a:rPr>
              <a:t>	</a:t>
            </a:r>
            <a:r>
              <a:rPr b="1" lang="en" sz="800">
                <a:solidFill>
                  <a:srgbClr val="1155CC"/>
                </a:solidFill>
              </a:rPr>
              <a:t>			</a:t>
            </a:r>
            <a:endParaRPr b="1" sz="1100">
              <a:solidFill>
                <a:srgbClr val="38761D"/>
              </a:solidFill>
            </a:endParaRPr>
          </a:p>
        </p:txBody>
      </p:sp>
      <p:pic>
        <p:nvPicPr>
          <p:cNvPr id="134" name="Google Shape;13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625" y="4352175"/>
            <a:ext cx="8834751" cy="504825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0"/>
          <p:cNvSpPr txBox="1"/>
          <p:nvPr/>
        </p:nvSpPr>
        <p:spPr>
          <a:xfrm>
            <a:off x="6481538" y="4173375"/>
            <a:ext cx="2585100" cy="17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2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36" name="Google Shape;136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9675" y="2399375"/>
            <a:ext cx="2832187" cy="188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8125" y="1069513"/>
            <a:ext cx="2639145" cy="1759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6376" y="4208276"/>
            <a:ext cx="813223" cy="79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926575" y="0"/>
            <a:ext cx="2217425" cy="7587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1"/>
          <p:cNvSpPr txBox="1"/>
          <p:nvPr>
            <p:ph type="title"/>
          </p:nvPr>
        </p:nvSpPr>
        <p:spPr>
          <a:xfrm>
            <a:off x="311700" y="3649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Functional Language</a:t>
            </a:r>
            <a:endParaRPr sz="3600"/>
          </a:p>
        </p:txBody>
      </p:sp>
      <p:sp>
        <p:nvSpPr>
          <p:cNvPr id="145" name="Google Shape;145;p21"/>
          <p:cNvSpPr txBox="1"/>
          <p:nvPr>
            <p:ph idx="1" type="body"/>
          </p:nvPr>
        </p:nvSpPr>
        <p:spPr>
          <a:xfrm>
            <a:off x="4134175" y="733200"/>
            <a:ext cx="4620600" cy="44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B5394"/>
                </a:solidFill>
              </a:rPr>
              <a:t>“</a:t>
            </a:r>
            <a:r>
              <a:rPr b="1" lang="en">
                <a:solidFill>
                  <a:srgbClr val="0B5394"/>
                </a:solidFill>
              </a:rPr>
              <a:t>Where you are from?”</a:t>
            </a:r>
            <a:endParaRPr b="1">
              <a:solidFill>
                <a:srgbClr val="0B5394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8761D"/>
                </a:solidFill>
              </a:rPr>
              <a:t>“I’m from ________.”</a:t>
            </a:r>
            <a:endParaRPr b="1">
              <a:solidFill>
                <a:srgbClr val="38761D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B5394"/>
                </a:solidFill>
              </a:rPr>
              <a:t>“What you do for work?/What you study?”</a:t>
            </a:r>
            <a:endParaRPr b="1">
              <a:solidFill>
                <a:srgbClr val="0B5394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8761D"/>
                </a:solidFill>
              </a:rPr>
              <a:t>“I study (</a:t>
            </a:r>
            <a:r>
              <a:rPr b="1" lang="en" u="sng">
                <a:solidFill>
                  <a:srgbClr val="38761D"/>
                </a:solidFill>
              </a:rPr>
              <a:t>English)</a:t>
            </a:r>
            <a:r>
              <a:rPr b="1" lang="en">
                <a:solidFill>
                  <a:srgbClr val="38761D"/>
                </a:solidFill>
              </a:rPr>
              <a:t> / I work in </a:t>
            </a:r>
            <a:r>
              <a:rPr b="1" lang="en" u="sng">
                <a:solidFill>
                  <a:srgbClr val="38761D"/>
                </a:solidFill>
              </a:rPr>
              <a:t>(engineering)</a:t>
            </a:r>
            <a:r>
              <a:rPr b="1" lang="en">
                <a:solidFill>
                  <a:srgbClr val="38761D"/>
                </a:solidFill>
              </a:rPr>
              <a:t>. How about you?”</a:t>
            </a:r>
            <a:endParaRPr b="1">
              <a:solidFill>
                <a:srgbClr val="38761D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B5394"/>
                </a:solidFill>
              </a:rPr>
              <a:t>“Cool! I study </a:t>
            </a:r>
            <a:r>
              <a:rPr b="1" lang="en" u="sng">
                <a:solidFill>
                  <a:srgbClr val="0B5394"/>
                </a:solidFill>
              </a:rPr>
              <a:t>(finances).</a:t>
            </a:r>
            <a:r>
              <a:rPr b="1" lang="en">
                <a:solidFill>
                  <a:srgbClr val="0B5394"/>
                </a:solidFill>
              </a:rPr>
              <a:t>”</a:t>
            </a:r>
            <a:endParaRPr b="1">
              <a:solidFill>
                <a:srgbClr val="0B5394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38761D"/>
              </a:solidFill>
            </a:endParaRPr>
          </a:p>
          <a:p>
            <a:pPr indent="0" lvl="0" marL="1371600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en" sz="800">
                <a:solidFill>
                  <a:srgbClr val="1155CC"/>
                </a:solidFill>
              </a:rPr>
              <a:t>	</a:t>
            </a:r>
            <a:endParaRPr b="1" sz="1100">
              <a:solidFill>
                <a:srgbClr val="38761D"/>
              </a:solidFill>
            </a:endParaRPr>
          </a:p>
        </p:txBody>
      </p:sp>
      <p:pic>
        <p:nvPicPr>
          <p:cNvPr id="146" name="Google Shape;14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625" y="4352175"/>
            <a:ext cx="8834751" cy="504825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1"/>
          <p:cNvSpPr txBox="1"/>
          <p:nvPr/>
        </p:nvSpPr>
        <p:spPr>
          <a:xfrm>
            <a:off x="6481538" y="4173375"/>
            <a:ext cx="2585100" cy="17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2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48" name="Google Shape;148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7200" y="1534325"/>
            <a:ext cx="3492896" cy="23920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262101" y="4208289"/>
            <a:ext cx="813223" cy="79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26575" y="0"/>
            <a:ext cx="2217425" cy="7587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