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91eddb440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91eddb440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33387e1f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33387e1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92c1a948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92c1a948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2c1a9482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2c1a9482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2c1a9482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92c1a9482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2c1a9482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92c1a9482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92c1a9482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92c1a9482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cb8b88e83_0_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9cb8b88e83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9cb8b88e83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g9cb8b88e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24604405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24604405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18a3728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18a3728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1eddb440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1eddb440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1eddb440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1eddb440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fb5307e3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8fb5307e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fb5307e3c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8fb5307e3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5" Type="http://schemas.openxmlformats.org/officeDocument/2006/relationships/image" Target="../media/image14.jpg"/><Relationship Id="rId6" Type="http://schemas.openxmlformats.org/officeDocument/2006/relationships/image" Target="../media/image27.jpg"/><Relationship Id="rId7" Type="http://schemas.openxmlformats.org/officeDocument/2006/relationships/image" Target="../media/image1.png"/><Relationship Id="rId8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5.jpg"/><Relationship Id="rId5" Type="http://schemas.openxmlformats.org/officeDocument/2006/relationships/image" Target="../media/image9.jpg"/><Relationship Id="rId6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6.jpg"/><Relationship Id="rId5" Type="http://schemas.openxmlformats.org/officeDocument/2006/relationships/image" Target="../media/image19.jpg"/><Relationship Id="rId6" Type="http://schemas.openxmlformats.org/officeDocument/2006/relationships/image" Target="../media/image9.jpg"/><Relationship Id="rId7" Type="http://schemas.openxmlformats.org/officeDocument/2006/relationships/image" Target="../media/image13.png"/><Relationship Id="rId8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1.jpg"/><Relationship Id="rId5" Type="http://schemas.openxmlformats.org/officeDocument/2006/relationships/image" Target="../media/image9.jpg"/><Relationship Id="rId6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8.jpg"/><Relationship Id="rId5" Type="http://schemas.openxmlformats.org/officeDocument/2006/relationships/image" Target="../media/image9.jpg"/><Relationship Id="rId6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9.jpg"/><Relationship Id="rId5" Type="http://schemas.openxmlformats.org/officeDocument/2006/relationships/image" Target="../media/image9.jpg"/><Relationship Id="rId6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25.jpg"/><Relationship Id="rId5" Type="http://schemas.openxmlformats.org/officeDocument/2006/relationships/image" Target="../media/image9.jpg"/><Relationship Id="rId6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7.jpg"/><Relationship Id="rId5" Type="http://schemas.openxmlformats.org/officeDocument/2006/relationships/image" Target="../media/image9.jpg"/><Relationship Id="rId6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9.jpg"/><Relationship Id="rId10" Type="http://schemas.openxmlformats.org/officeDocument/2006/relationships/image" Target="../media/image8.jpg"/><Relationship Id="rId9" Type="http://schemas.openxmlformats.org/officeDocument/2006/relationships/image" Target="../media/image6.jpg"/><Relationship Id="rId5" Type="http://schemas.openxmlformats.org/officeDocument/2006/relationships/image" Target="../media/image13.png"/><Relationship Id="rId6" Type="http://schemas.openxmlformats.org/officeDocument/2006/relationships/image" Target="../media/image3.jpg"/><Relationship Id="rId7" Type="http://schemas.openxmlformats.org/officeDocument/2006/relationships/image" Target="../media/image10.jpg"/><Relationship Id="rId8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7.png"/><Relationship Id="rId9" Type="http://schemas.openxmlformats.org/officeDocument/2006/relationships/image" Target="../media/image11.jpg"/><Relationship Id="rId5" Type="http://schemas.openxmlformats.org/officeDocument/2006/relationships/image" Target="../media/image2.png"/><Relationship Id="rId6" Type="http://schemas.openxmlformats.org/officeDocument/2006/relationships/image" Target="../media/image9.jpg"/><Relationship Id="rId7" Type="http://schemas.openxmlformats.org/officeDocument/2006/relationships/image" Target="../media/image13.png"/><Relationship Id="rId8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5" Type="http://schemas.openxmlformats.org/officeDocument/2006/relationships/image" Target="../media/image9.jpg"/><Relationship Id="rId6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22.jpg"/><Relationship Id="rId5" Type="http://schemas.openxmlformats.org/officeDocument/2006/relationships/image" Target="../media/image9.jp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0.jpg"/><Relationship Id="rId5" Type="http://schemas.openxmlformats.org/officeDocument/2006/relationships/image" Target="../media/image9.jp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24.jpg"/><Relationship Id="rId5" Type="http://schemas.openxmlformats.org/officeDocument/2006/relationships/image" Target="../media/image9.jpg"/><Relationship Id="rId6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9.jpg"/><Relationship Id="rId5" Type="http://schemas.openxmlformats.org/officeDocument/2006/relationships/image" Target="../media/image13.png"/><Relationship Id="rId6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9.jp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0950" y="0"/>
            <a:ext cx="2135055" cy="16012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181292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Pre-Arrival English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453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Arriving at YVR: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Airport to Accommodation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135040" cy="160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b="0" l="-16076" r="0" t="0"/>
          <a:stretch/>
        </p:blipFill>
        <p:spPr>
          <a:xfrm>
            <a:off x="1593375" y="3"/>
            <a:ext cx="2401955" cy="160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43226" y="93073"/>
            <a:ext cx="1365277" cy="15058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2661300" y="4654975"/>
            <a:ext cx="3821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311700" y="44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What If I Can’t Communicate?</a:t>
            </a:r>
            <a:endParaRPr b="1" sz="3000"/>
          </a:p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4672525" y="1017750"/>
            <a:ext cx="435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Use </a:t>
            </a:r>
            <a:r>
              <a:rPr b="1" lang="en" u="sng">
                <a:solidFill>
                  <a:srgbClr val="1155CC"/>
                </a:solidFill>
              </a:rPr>
              <a:t>gestures</a:t>
            </a:r>
            <a:r>
              <a:rPr b="1" lang="en">
                <a:solidFill>
                  <a:srgbClr val="1155CC"/>
                </a:solidFill>
              </a:rPr>
              <a:t> and body language to help you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Take your time to try to say what you mean</a:t>
            </a:r>
            <a:endParaRPr b="1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Keep in mind that your host family and local friend understand that English is your second language</a:t>
            </a:r>
            <a:endParaRPr b="1">
              <a:solidFill>
                <a:srgbClr val="1155CC"/>
              </a:solidFill>
            </a:endParaRPr>
          </a:p>
          <a:p>
            <a:pPr indent="0" lvl="0" marL="137160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  </a:t>
            </a:r>
            <a:endParaRPr b="1"/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584095"/>
            <a:ext cx="4359953" cy="244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type="title"/>
          </p:nvPr>
        </p:nvSpPr>
        <p:spPr>
          <a:xfrm>
            <a:off x="311700" y="44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Functional Language: </a:t>
            </a:r>
            <a:r>
              <a:rPr b="1" lang="en" sz="3000"/>
              <a:t>Scenarios</a:t>
            </a:r>
            <a:endParaRPr b="1" sz="3000"/>
          </a:p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395575" y="1128163"/>
            <a:ext cx="365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2200"/>
              <a:buChar char="❖"/>
            </a:pPr>
            <a:r>
              <a:rPr b="1" lang="en" sz="2200">
                <a:solidFill>
                  <a:srgbClr val="1155CC"/>
                </a:solidFill>
              </a:rPr>
              <a:t>Getting to your accommodation</a:t>
            </a:r>
            <a:endParaRPr b="1" sz="2200">
              <a:solidFill>
                <a:srgbClr val="1155CC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200"/>
              <a:buChar char="❖"/>
            </a:pPr>
            <a:r>
              <a:rPr b="1" lang="en" sz="2200">
                <a:solidFill>
                  <a:srgbClr val="38761D"/>
                </a:solidFill>
              </a:rPr>
              <a:t>Data doesn’t work</a:t>
            </a:r>
            <a:endParaRPr b="1" sz="2200">
              <a:solidFill>
                <a:srgbClr val="38761D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200"/>
              <a:buChar char="❖"/>
            </a:pPr>
            <a:r>
              <a:rPr b="1" lang="en" sz="2200">
                <a:solidFill>
                  <a:srgbClr val="1155CC"/>
                </a:solidFill>
              </a:rPr>
              <a:t>Checking in</a:t>
            </a:r>
            <a:endParaRPr b="1" sz="2200">
              <a:solidFill>
                <a:srgbClr val="1155CC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200"/>
              <a:buChar char="❖"/>
            </a:pPr>
            <a:r>
              <a:rPr b="1" lang="en" sz="2200">
                <a:solidFill>
                  <a:srgbClr val="38761D"/>
                </a:solidFill>
              </a:rPr>
              <a:t>Having trouble communicating</a:t>
            </a:r>
            <a:endParaRPr b="1" sz="2200">
              <a:solidFill>
                <a:srgbClr val="38761D"/>
              </a:solidFill>
            </a:endParaRPr>
          </a:p>
          <a:p>
            <a:pPr indent="0" lvl="0" marL="137160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  </a:t>
            </a:r>
            <a:endParaRPr b="1"/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8127" y="1326099"/>
            <a:ext cx="1933970" cy="290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0450" y="2571750"/>
            <a:ext cx="2624400" cy="167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20461" y="1326099"/>
            <a:ext cx="2624388" cy="1746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type="title"/>
          </p:nvPr>
        </p:nvSpPr>
        <p:spPr>
          <a:xfrm>
            <a:off x="78125" y="293463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Getting to Your Accommodation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178" name="Google Shape;178;p24"/>
          <p:cNvSpPr txBox="1"/>
          <p:nvPr>
            <p:ph idx="1" type="body"/>
          </p:nvPr>
        </p:nvSpPr>
        <p:spPr>
          <a:xfrm>
            <a:off x="154625" y="935775"/>
            <a:ext cx="8631600" cy="36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1155CC"/>
                </a:solidFill>
              </a:rPr>
              <a:t>Student (walks up to a person holding a sign with their name)</a:t>
            </a:r>
            <a:r>
              <a:rPr b="1" lang="en">
                <a:solidFill>
                  <a:srgbClr val="1155CC"/>
                </a:solidFill>
              </a:rPr>
              <a:t>: Hi, that’s me. I believe you’re here for my transfer.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38761D"/>
                </a:solidFill>
              </a:rPr>
              <a:t>Driver: </a:t>
            </a:r>
            <a:r>
              <a:rPr b="1" lang="en">
                <a:solidFill>
                  <a:srgbClr val="38761D"/>
                </a:solidFill>
              </a:rPr>
              <a:t>Great! I’m parked in Lot C. Do you need a hand with your bags?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1155CC"/>
                </a:solidFill>
              </a:rPr>
              <a:t>Student:</a:t>
            </a:r>
            <a:r>
              <a:rPr b="1" lang="en">
                <a:solidFill>
                  <a:srgbClr val="1155CC"/>
                </a:solidFill>
              </a:rPr>
              <a:t> </a:t>
            </a:r>
            <a:r>
              <a:rPr b="1" i="1" lang="en">
                <a:solidFill>
                  <a:srgbClr val="1155CC"/>
                </a:solidFill>
              </a:rPr>
              <a:t>(continue the conversation)</a:t>
            </a:r>
            <a:endParaRPr b="1" i="1">
              <a:solidFill>
                <a:srgbClr val="1155CC"/>
              </a:solidFill>
            </a:endParaRPr>
          </a:p>
          <a:p>
            <a:pPr indent="-342900" lvl="0" marL="742950" rtl="0" algn="l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>
                <a:solidFill>
                  <a:srgbClr val="38761D"/>
                </a:solidFill>
              </a:rPr>
              <a:t>Review</a:t>
            </a:r>
            <a:endParaRPr>
              <a:solidFill>
                <a:srgbClr val="38761D"/>
              </a:solidFill>
            </a:endParaRPr>
          </a:p>
          <a:p>
            <a:pPr indent="-317500" lvl="1" marL="8001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>
                <a:solidFill>
                  <a:srgbClr val="38761D"/>
                </a:solidFill>
              </a:rPr>
              <a:t>What would you do if you couldn’t find your driver?</a:t>
            </a:r>
            <a:endParaRPr>
              <a:solidFill>
                <a:srgbClr val="38761D"/>
              </a:solidFill>
            </a:endParaRPr>
          </a:p>
          <a:p>
            <a:pPr indent="-317500" lvl="1" marL="8001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>
                <a:solidFill>
                  <a:srgbClr val="38761D"/>
                </a:solidFill>
              </a:rPr>
              <a:t>What would you do if you couldn’t communicate to get a ride?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5599" y="2652149"/>
            <a:ext cx="2624388" cy="174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type="title"/>
          </p:nvPr>
        </p:nvSpPr>
        <p:spPr>
          <a:xfrm>
            <a:off x="78125" y="33388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Your Data Doesn’t Work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188" name="Google Shape;188;p25"/>
          <p:cNvSpPr txBox="1"/>
          <p:nvPr>
            <p:ph idx="1" type="body"/>
          </p:nvPr>
        </p:nvSpPr>
        <p:spPr>
          <a:xfrm>
            <a:off x="154625" y="1017750"/>
            <a:ext cx="730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1155CC"/>
                </a:solidFill>
              </a:rPr>
              <a:t>Student (walks up to airport worker)</a:t>
            </a:r>
            <a:r>
              <a:rPr b="1" lang="en">
                <a:solidFill>
                  <a:srgbClr val="1155CC"/>
                </a:solidFill>
              </a:rPr>
              <a:t>: Excuse me, is there a phone I could use to make a call?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38761D"/>
                </a:solidFill>
              </a:rPr>
              <a:t>Work</a:t>
            </a:r>
            <a:r>
              <a:rPr b="1" i="1" lang="en">
                <a:solidFill>
                  <a:srgbClr val="38761D"/>
                </a:solidFill>
              </a:rPr>
              <a:t>er: </a:t>
            </a:r>
            <a:r>
              <a:rPr b="1" lang="en">
                <a:solidFill>
                  <a:srgbClr val="38761D"/>
                </a:solidFill>
              </a:rPr>
              <a:t>Yes, there is a pay phone just over there. Do you have any coins?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1155CC"/>
                </a:solidFill>
              </a:rPr>
              <a:t>Student:</a:t>
            </a:r>
            <a:r>
              <a:rPr b="1" lang="en">
                <a:solidFill>
                  <a:srgbClr val="1155CC"/>
                </a:solidFill>
              </a:rPr>
              <a:t> </a:t>
            </a:r>
            <a:r>
              <a:rPr b="1" i="1" lang="en">
                <a:solidFill>
                  <a:srgbClr val="1155CC"/>
                </a:solidFill>
              </a:rPr>
              <a:t>(continue the conversation)</a:t>
            </a:r>
            <a:endParaRPr b="1" i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>
                <a:solidFill>
                  <a:srgbClr val="38761D"/>
                </a:solidFill>
              </a:rPr>
              <a:t>Review</a:t>
            </a:r>
            <a:endParaRPr>
              <a:solidFill>
                <a:srgbClr val="38761D"/>
              </a:solidFill>
            </a:endParaRPr>
          </a:p>
          <a:p>
            <a:pPr indent="-317500" lvl="1" marL="5715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>
                <a:solidFill>
                  <a:srgbClr val="38761D"/>
                </a:solidFill>
              </a:rPr>
              <a:t>What would you do if you didn’t have any coins to make a call?</a:t>
            </a:r>
            <a:endParaRPr>
              <a:solidFill>
                <a:srgbClr val="38761D"/>
              </a:solidFill>
            </a:endParaRPr>
          </a:p>
          <a:p>
            <a:pPr indent="-317500" lvl="1" marL="5715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>
                <a:solidFill>
                  <a:srgbClr val="38761D"/>
                </a:solidFill>
              </a:rPr>
              <a:t>What if you were having trouble dialing?</a:t>
            </a:r>
            <a:endParaRPr>
              <a:solidFill>
                <a:srgbClr val="38761D"/>
              </a:solidFill>
            </a:endParaRPr>
          </a:p>
          <a:p>
            <a:pPr indent="-317500" lvl="1" marL="5715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>
                <a:solidFill>
                  <a:srgbClr val="38761D"/>
                </a:solidFill>
              </a:rPr>
              <a:t>What if you forgot to print the homestay/residence information?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5550" y="1456887"/>
            <a:ext cx="1618329" cy="253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type="title"/>
          </p:nvPr>
        </p:nvSpPr>
        <p:spPr>
          <a:xfrm>
            <a:off x="311700" y="317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Checking in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198" name="Google Shape;198;p26"/>
          <p:cNvSpPr txBox="1"/>
          <p:nvPr>
            <p:ph idx="1" type="body"/>
          </p:nvPr>
        </p:nvSpPr>
        <p:spPr>
          <a:xfrm>
            <a:off x="560950" y="1017750"/>
            <a:ext cx="816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1155CC"/>
                </a:solidFill>
              </a:rPr>
              <a:t>Student:</a:t>
            </a:r>
            <a:r>
              <a:rPr b="1" lang="en">
                <a:solidFill>
                  <a:srgbClr val="1155CC"/>
                </a:solidFill>
              </a:rPr>
              <a:t> Hello, I have a reservation for 3 months.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38761D"/>
                </a:solidFill>
              </a:rPr>
              <a:t>Receptionist:</a:t>
            </a:r>
            <a:r>
              <a:rPr b="1" lang="en">
                <a:solidFill>
                  <a:srgbClr val="38761D"/>
                </a:solidFill>
              </a:rPr>
              <a:t> Welcome! Do you have your reservation number?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1155CC"/>
                </a:solidFill>
              </a:rPr>
              <a:t>Student:</a:t>
            </a:r>
            <a:r>
              <a:rPr b="1" lang="en">
                <a:solidFill>
                  <a:srgbClr val="1155CC"/>
                </a:solidFill>
              </a:rPr>
              <a:t> </a:t>
            </a:r>
            <a:r>
              <a:rPr b="1" i="1" lang="en">
                <a:solidFill>
                  <a:srgbClr val="1155CC"/>
                </a:solidFill>
              </a:rPr>
              <a:t>(continue the conversation)</a:t>
            </a:r>
            <a:endParaRPr b="1" i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>
                <a:solidFill>
                  <a:srgbClr val="38761D"/>
                </a:solidFill>
              </a:rPr>
              <a:t>Review</a:t>
            </a:r>
            <a:endParaRPr>
              <a:solidFill>
                <a:srgbClr val="38761D"/>
              </a:solidFill>
            </a:endParaRPr>
          </a:p>
          <a:p>
            <a:pPr indent="-317500" lvl="1" marL="5715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>
                <a:solidFill>
                  <a:srgbClr val="38761D"/>
                </a:solidFill>
              </a:rPr>
              <a:t>What are the documents you need to have ready?</a:t>
            </a:r>
            <a:endParaRPr>
              <a:solidFill>
                <a:srgbClr val="38761D"/>
              </a:solidFill>
            </a:endParaRPr>
          </a:p>
          <a:p>
            <a:pPr indent="-317500" lvl="1" marL="5715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>
                <a:solidFill>
                  <a:srgbClr val="38761D"/>
                </a:solidFill>
              </a:rPr>
              <a:t>What are some issues you should be prepared for?</a:t>
            </a:r>
            <a:endParaRPr>
              <a:solidFill>
                <a:srgbClr val="38761D"/>
              </a:solidFill>
            </a:endParaRPr>
          </a:p>
          <a:p>
            <a:pPr indent="-317500" lvl="1" marL="5715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>
                <a:solidFill>
                  <a:srgbClr val="38761D"/>
                </a:solidFill>
              </a:rPr>
              <a:t>Discuss how you would deal with them.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8549" y="2250274"/>
            <a:ext cx="3275827" cy="21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>
            <p:ph type="title"/>
          </p:nvPr>
        </p:nvSpPr>
        <p:spPr>
          <a:xfrm>
            <a:off x="245550" y="296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Having Trouble Communicating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208" name="Google Shape;208;p27"/>
          <p:cNvSpPr txBox="1"/>
          <p:nvPr>
            <p:ph idx="1" type="body"/>
          </p:nvPr>
        </p:nvSpPr>
        <p:spPr>
          <a:xfrm>
            <a:off x="570000" y="941550"/>
            <a:ext cx="574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1155CC"/>
                </a:solidFill>
              </a:rPr>
              <a:t>Student (talking to homestay mom):</a:t>
            </a:r>
            <a:r>
              <a:rPr b="1" lang="en">
                <a:solidFill>
                  <a:srgbClr val="1155CC"/>
                </a:solidFill>
              </a:rPr>
              <a:t> Hi, I’m ________.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38761D"/>
                </a:solidFill>
              </a:rPr>
              <a:t>Homestay mom</a:t>
            </a:r>
            <a:r>
              <a:rPr b="1" i="1" lang="en">
                <a:solidFill>
                  <a:srgbClr val="38761D"/>
                </a:solidFill>
              </a:rPr>
              <a:t>:</a:t>
            </a:r>
            <a:r>
              <a:rPr b="1" lang="en">
                <a:solidFill>
                  <a:srgbClr val="38761D"/>
                </a:solidFill>
              </a:rPr>
              <a:t> So nice to meet you. Make yourself at home! We are just making dinner, do you have any dietary restrictions?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1155CC"/>
                </a:solidFill>
              </a:rPr>
              <a:t>Student:</a:t>
            </a:r>
            <a:r>
              <a:rPr b="1" lang="en">
                <a:solidFill>
                  <a:srgbClr val="1155CC"/>
                </a:solidFill>
              </a:rPr>
              <a:t> </a:t>
            </a:r>
            <a:r>
              <a:rPr b="1" i="1" lang="en">
                <a:solidFill>
                  <a:srgbClr val="1155CC"/>
                </a:solidFill>
              </a:rPr>
              <a:t>(continue the conversation)</a:t>
            </a:r>
            <a:endParaRPr b="1" i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>
                <a:solidFill>
                  <a:srgbClr val="38761D"/>
                </a:solidFill>
              </a:rPr>
              <a:t>Review</a:t>
            </a:r>
            <a:endParaRPr>
              <a:solidFill>
                <a:srgbClr val="38761D"/>
              </a:solidFill>
            </a:endParaRPr>
          </a:p>
          <a:p>
            <a:pPr indent="-317500" lvl="1" marL="5715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400"/>
              <a:buChar char="○"/>
            </a:pPr>
            <a:r>
              <a:rPr lang="en">
                <a:solidFill>
                  <a:srgbClr val="38761D"/>
                </a:solidFill>
              </a:rPr>
              <a:t>What have you done in the past when you don’t understand what people are asking? Give examples.</a:t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 rotWithShape="1">
          <a:blip r:embed="rId4">
            <a:alphaModFix/>
          </a:blip>
          <a:srcRect b="0" l="0" r="0" t="12914"/>
          <a:stretch/>
        </p:blipFill>
        <p:spPr>
          <a:xfrm>
            <a:off x="6313900" y="1807425"/>
            <a:ext cx="1815950" cy="263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>
            <p:ph type="title"/>
          </p:nvPr>
        </p:nvSpPr>
        <p:spPr>
          <a:xfrm>
            <a:off x="311700" y="317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Wrap-Up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218" name="Google Shape;218;p28"/>
          <p:cNvSpPr txBox="1"/>
          <p:nvPr>
            <p:ph idx="1" type="body"/>
          </p:nvPr>
        </p:nvSpPr>
        <p:spPr>
          <a:xfrm>
            <a:off x="311700" y="1017750"/>
            <a:ext cx="537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b="1" lang="en">
                <a:solidFill>
                  <a:srgbClr val="1155CC"/>
                </a:solidFill>
              </a:rPr>
              <a:t>What are ways that you can expect the airport and transportation to be different than in your country?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b="1" lang="en">
                <a:solidFill>
                  <a:srgbClr val="38761D"/>
                </a:solidFill>
              </a:rPr>
              <a:t>What are some types of accommodation that you have stayed at in the past?</a:t>
            </a:r>
            <a:endParaRPr b="1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b="1" lang="en">
                <a:solidFill>
                  <a:srgbClr val="1155CC"/>
                </a:solidFill>
              </a:rPr>
              <a:t>Do you plan to arrive with a data plan or buy one here?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b="1" lang="en">
                <a:solidFill>
                  <a:srgbClr val="38761D"/>
                </a:solidFill>
              </a:rPr>
              <a:t>Do you have any other questions about arrival information?</a:t>
            </a:r>
            <a:endParaRPr b="1">
              <a:solidFill>
                <a:srgbClr val="38761D"/>
              </a:solidFill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0025" y="1086263"/>
            <a:ext cx="2459525" cy="327937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8"/>
          <p:cNvSpPr txBox="1"/>
          <p:nvPr/>
        </p:nvSpPr>
        <p:spPr>
          <a:xfrm>
            <a:off x="4836000" y="4728100"/>
            <a:ext cx="41676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FF"/>
                </a:solidFill>
              </a:rPr>
              <a:t>Next class: Meeting People from other countries</a:t>
            </a:r>
            <a:endParaRPr i="1">
              <a:solidFill>
                <a:srgbClr val="0000FF"/>
              </a:solidFill>
            </a:endParaRPr>
          </a:p>
        </p:txBody>
      </p:sp>
      <p:pic>
        <p:nvPicPr>
          <p:cNvPr id="222" name="Google Shape;22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154623" y="194250"/>
            <a:ext cx="86046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None/>
            </a:pPr>
            <a:r>
              <a:rPr b="1" lang="en" sz="3600"/>
              <a:t>Let’s dive in!</a:t>
            </a:r>
            <a:endParaRPr b="1" sz="4400"/>
          </a:p>
        </p:txBody>
      </p:sp>
      <p:sp>
        <p:nvSpPr>
          <p:cNvPr id="68" name="Google Shape;68;p14"/>
          <p:cNvSpPr txBox="1"/>
          <p:nvPr/>
        </p:nvSpPr>
        <p:spPr>
          <a:xfrm>
            <a:off x="2335500" y="1174350"/>
            <a:ext cx="4053300" cy="10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000FF"/>
                </a:solidFill>
              </a:rPr>
              <a:t>Have you ever been to Vancouver?</a:t>
            </a:r>
            <a:endParaRPr b="1" sz="1700">
              <a:solidFill>
                <a:srgbClr val="0000FF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274E13"/>
                </a:solidFill>
              </a:rPr>
              <a:t>What do you do for fun?</a:t>
            </a:r>
            <a:endParaRPr b="1" sz="1700">
              <a:solidFill>
                <a:srgbClr val="274E13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B45F06"/>
                </a:solidFill>
              </a:rPr>
              <a:t>What do you study/do for work?</a:t>
            </a:r>
            <a:endParaRPr b="1" sz="1700">
              <a:solidFill>
                <a:srgbClr val="B45F06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2750" y="2687500"/>
            <a:ext cx="2266575" cy="16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8975" y="2687500"/>
            <a:ext cx="2646050" cy="16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0625" y="1017676"/>
            <a:ext cx="2344700" cy="15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2750" y="317051"/>
            <a:ext cx="1693525" cy="22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14675" y="2684482"/>
            <a:ext cx="2510650" cy="1670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1025" y="1281020"/>
            <a:ext cx="1519550" cy="202867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>
            <p:ph type="title"/>
          </p:nvPr>
        </p:nvSpPr>
        <p:spPr>
          <a:xfrm>
            <a:off x="481775" y="696325"/>
            <a:ext cx="82557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None/>
            </a:pPr>
            <a:r>
              <a:rPr b="1" lang="en" sz="3200"/>
              <a:t>What do you know about Vancouver?</a:t>
            </a:r>
            <a:endParaRPr b="1" sz="3200"/>
          </a:p>
        </p:txBody>
      </p:sp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319375" y="1220500"/>
            <a:ext cx="4010400" cy="32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What </a:t>
            </a:r>
            <a:r>
              <a:rPr lang="en" sz="2500" u="sng">
                <a:solidFill>
                  <a:srgbClr val="000000"/>
                </a:solidFill>
              </a:rPr>
              <a:t>attractions</a:t>
            </a:r>
            <a:r>
              <a:rPr lang="en" sz="2500">
                <a:solidFill>
                  <a:srgbClr val="000000"/>
                </a:solidFill>
              </a:rPr>
              <a:t> are here?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What food is famous?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What are you most excited to see?</a:t>
            </a:r>
            <a:endParaRPr sz="2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76200"/>
            <a:ext cx="1519550" cy="58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625" y="44283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51142">
            <a:off x="5705275" y="2630375"/>
            <a:ext cx="27051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609822">
            <a:off x="4369677" y="1671688"/>
            <a:ext cx="2433050" cy="162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00" y="1486100"/>
            <a:ext cx="3821399" cy="28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What’s the Best Way to Get to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My Accommodation?</a:t>
            </a:r>
            <a:endParaRPr b="1"/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4264500" y="1017725"/>
            <a:ext cx="456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Book </a:t>
            </a:r>
            <a:r>
              <a:rPr b="1" lang="en" u="sng">
                <a:solidFill>
                  <a:srgbClr val="1155CC"/>
                </a:solidFill>
              </a:rPr>
              <a:t>a transfer</a:t>
            </a:r>
            <a:r>
              <a:rPr b="1" lang="en">
                <a:solidFill>
                  <a:srgbClr val="1155CC"/>
                </a:solidFill>
              </a:rPr>
              <a:t> to your homestay</a:t>
            </a:r>
            <a:endParaRPr b="1">
              <a:solidFill>
                <a:srgbClr val="1155CC"/>
              </a:solidFill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➢"/>
            </a:pPr>
            <a:r>
              <a:rPr b="1" lang="en">
                <a:solidFill>
                  <a:srgbClr val="1155CC"/>
                </a:solidFill>
              </a:rPr>
              <a:t>The homestay can pick you up from the airport!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Take a skytrain</a:t>
            </a:r>
            <a:endParaRPr b="1">
              <a:solidFill>
                <a:srgbClr val="38761D"/>
              </a:solidFill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Char char="➢"/>
            </a:pPr>
            <a:r>
              <a:rPr b="1" lang="en">
                <a:solidFill>
                  <a:srgbClr val="38761D"/>
                </a:solidFill>
              </a:rPr>
              <a:t>A compass card is very useful</a:t>
            </a:r>
            <a:endParaRPr b="1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Order than Uber, Lyft or a taxi</a:t>
            </a:r>
            <a:endParaRPr b="1">
              <a:solidFill>
                <a:srgbClr val="1155CC"/>
              </a:solidFill>
            </a:endParaRPr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➢"/>
            </a:pPr>
            <a:r>
              <a:rPr b="1" lang="en">
                <a:solidFill>
                  <a:srgbClr val="1155CC"/>
                </a:solidFill>
              </a:rPr>
              <a:t>Quick and easy from your phone</a:t>
            </a:r>
            <a:endParaRPr b="1">
              <a:solidFill>
                <a:srgbClr val="1155CC"/>
              </a:solidFill>
            </a:endParaRPr>
          </a:p>
          <a:p>
            <a:pPr indent="-317500" lvl="2" marL="18288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■"/>
            </a:pPr>
            <a:r>
              <a:rPr b="1" lang="en">
                <a:solidFill>
                  <a:srgbClr val="1155CC"/>
                </a:solidFill>
              </a:rPr>
              <a:t>You must have data for the app to work</a:t>
            </a:r>
            <a:endParaRPr b="1">
              <a:solidFill>
                <a:srgbClr val="1155CC"/>
              </a:solidFill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311700" y="445025"/>
            <a:ext cx="85206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Do I Do if I Don’t Have Data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</a:t>
            </a:r>
            <a:r>
              <a:rPr b="1" lang="en"/>
              <a:t>r It Doesn’t Work When I Arrive?</a:t>
            </a:r>
            <a:endParaRPr b="1"/>
          </a:p>
        </p:txBody>
      </p:sp>
      <p:sp>
        <p:nvSpPr>
          <p:cNvPr id="105" name="Google Shape;105;p17"/>
          <p:cNvSpPr txBox="1"/>
          <p:nvPr>
            <p:ph idx="1" type="body"/>
          </p:nvPr>
        </p:nvSpPr>
        <p:spPr>
          <a:xfrm>
            <a:off x="3987675" y="1078650"/>
            <a:ext cx="484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Have some questions or sentences translated beforehand and saved as a </a:t>
            </a:r>
            <a:r>
              <a:rPr b="1" lang="en" u="sng">
                <a:solidFill>
                  <a:srgbClr val="1155CC"/>
                </a:solidFill>
              </a:rPr>
              <a:t>screenshot</a:t>
            </a:r>
            <a:r>
              <a:rPr b="1" lang="en">
                <a:solidFill>
                  <a:srgbClr val="1155CC"/>
                </a:solidFill>
              </a:rPr>
              <a:t> or note on your phone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 u="sng">
                <a:solidFill>
                  <a:srgbClr val="38761D"/>
                </a:solidFill>
              </a:rPr>
              <a:t>Memorize</a:t>
            </a:r>
            <a:r>
              <a:rPr b="1" lang="en">
                <a:solidFill>
                  <a:srgbClr val="38761D"/>
                </a:solidFill>
              </a:rPr>
              <a:t> some of these phrases and likely answers</a:t>
            </a:r>
            <a:endParaRPr b="1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Stay calm - you can take a taxi or find a way to call your accommodation from the airport </a:t>
            </a:r>
            <a:endParaRPr b="1">
              <a:solidFill>
                <a:srgbClr val="1155CC"/>
              </a:solidFill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42925"/>
            <a:ext cx="3835279" cy="255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311700" y="44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How Do I Check in to My 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Residence?</a:t>
            </a:r>
            <a:endParaRPr b="1" sz="3000"/>
          </a:p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3829675" y="1145725"/>
            <a:ext cx="4892100" cy="22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Bring a printed copy of your </a:t>
            </a:r>
            <a:r>
              <a:rPr b="1" lang="en" u="sng">
                <a:solidFill>
                  <a:srgbClr val="1155CC"/>
                </a:solidFill>
              </a:rPr>
              <a:t>reservation</a:t>
            </a:r>
            <a:endParaRPr b="1" u="sng">
              <a:solidFill>
                <a:srgbClr val="1155CC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Have your passport ready</a:t>
            </a:r>
            <a:endParaRPr b="1">
              <a:solidFill>
                <a:srgbClr val="38761D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Be prepared pay a $500 deposit</a:t>
            </a:r>
            <a:endParaRPr b="1">
              <a:solidFill>
                <a:srgbClr val="1155CC"/>
              </a:solidFill>
            </a:endParaRPr>
          </a:p>
          <a:p>
            <a:pPr indent="-317500" lvl="1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➢"/>
            </a:pPr>
            <a:r>
              <a:rPr b="1" lang="en">
                <a:solidFill>
                  <a:srgbClr val="1155CC"/>
                </a:solidFill>
              </a:rPr>
              <a:t>You will get it back when you check out </a:t>
            </a:r>
            <a:endParaRPr b="1">
              <a:solidFill>
                <a:srgbClr val="1155CC"/>
              </a:solidFill>
            </a:endParaRPr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 rotWithShape="1">
          <a:blip r:embed="rId4">
            <a:alphaModFix/>
          </a:blip>
          <a:srcRect b="-5895" l="0" r="0" t="27074"/>
          <a:stretch/>
        </p:blipFill>
        <p:spPr>
          <a:xfrm>
            <a:off x="1126075" y="1633650"/>
            <a:ext cx="2467627" cy="275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2661300" y="4654975"/>
            <a:ext cx="3821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311700" y="44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What Should I Expect at My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Homestay?</a:t>
            </a:r>
            <a:endParaRPr b="1" sz="3000"/>
          </a:p>
        </p:txBody>
      </p:sp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4116725" y="1152475"/>
            <a:ext cx="471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Every family is different!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Breakfast and dinner is included</a:t>
            </a:r>
            <a:endParaRPr b="1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 u="sng">
                <a:solidFill>
                  <a:srgbClr val="1155CC"/>
                </a:solidFill>
              </a:rPr>
              <a:t>Laundry</a:t>
            </a:r>
            <a:r>
              <a:rPr b="1" lang="en">
                <a:solidFill>
                  <a:srgbClr val="1155CC"/>
                </a:solidFill>
              </a:rPr>
              <a:t> will be washed once a week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Never be afraid to ask questions</a:t>
            </a:r>
            <a:endParaRPr b="1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Never be afraid to ask them to repeat...or speak more slowly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Let them help you learn the city</a:t>
            </a:r>
            <a:endParaRPr b="1">
              <a:solidFill>
                <a:srgbClr val="38761D"/>
              </a:solidFill>
            </a:endParaRPr>
          </a:p>
          <a:p>
            <a:pPr indent="0" lvl="0" marL="13716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 </a:t>
            </a:r>
            <a:r>
              <a:rPr b="1" lang="en"/>
              <a:t> </a:t>
            </a:r>
            <a:endParaRPr b="1"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875" y="1723526"/>
            <a:ext cx="3210222" cy="214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2661300" y="4654975"/>
            <a:ext cx="3821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313826" y="453218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600"/>
              <a:buFont typeface="Calibri"/>
              <a:buNone/>
            </a:pPr>
            <a:r>
              <a:rPr b="1" lang="en" sz="3200"/>
              <a:t>Homestay</a:t>
            </a:r>
            <a:endParaRPr b="1" sz="3200"/>
          </a:p>
        </p:txBody>
      </p:sp>
      <p:sp>
        <p:nvSpPr>
          <p:cNvPr id="137" name="Google Shape;137;p20"/>
          <p:cNvSpPr txBox="1"/>
          <p:nvPr>
            <p:ph idx="1" type="body"/>
          </p:nvPr>
        </p:nvSpPr>
        <p:spPr>
          <a:xfrm>
            <a:off x="384550" y="1206874"/>
            <a:ext cx="45186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b="1" lang="en" sz="1600">
                <a:solidFill>
                  <a:srgbClr val="1155CC"/>
                </a:solidFill>
              </a:rPr>
              <a:t>Keep your host family informed.  </a:t>
            </a:r>
            <a:endParaRPr b="1" sz="16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b="1" lang="en" sz="1600">
                <a:solidFill>
                  <a:srgbClr val="38761D"/>
                </a:solidFill>
              </a:rPr>
              <a:t>Please tell them when you plan to be home.</a:t>
            </a:r>
            <a:r>
              <a:rPr b="1" lang="en" sz="1600">
                <a:solidFill>
                  <a:srgbClr val="1155CC"/>
                </a:solidFill>
              </a:rPr>
              <a:t> </a:t>
            </a:r>
            <a:endParaRPr b="1" sz="16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b="1" lang="en" sz="1600">
                <a:solidFill>
                  <a:srgbClr val="1155CC"/>
                </a:solidFill>
              </a:rPr>
              <a:t>Find a way to stay in contact with them (get a cell phone number, ask them to download LINE, WhatsApp, use Facebook Messenger)…</a:t>
            </a:r>
            <a:endParaRPr b="1" sz="1600">
              <a:solidFill>
                <a:srgbClr val="0B5394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600"/>
              <a:buChar char="●"/>
            </a:pPr>
            <a:r>
              <a:rPr b="1" lang="en" sz="1600">
                <a:solidFill>
                  <a:srgbClr val="38761D"/>
                </a:solidFill>
              </a:rPr>
              <a:t>How many people do you live with at home?</a:t>
            </a:r>
            <a:endParaRPr b="1" sz="1600">
              <a:solidFill>
                <a:srgbClr val="38761D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Char char="●"/>
            </a:pPr>
            <a:r>
              <a:rPr b="1" lang="en" sz="1600">
                <a:solidFill>
                  <a:srgbClr val="38761D"/>
                </a:solidFill>
              </a:rPr>
              <a:t>Are you </a:t>
            </a:r>
            <a:r>
              <a:rPr b="1" lang="en" sz="1600" u="sng">
                <a:solidFill>
                  <a:srgbClr val="38761D"/>
                </a:solidFill>
              </a:rPr>
              <a:t>a night owl</a:t>
            </a:r>
            <a:r>
              <a:rPr b="1" lang="en" sz="1600">
                <a:solidFill>
                  <a:srgbClr val="38761D"/>
                </a:solidFill>
              </a:rPr>
              <a:t> or </a:t>
            </a:r>
            <a:r>
              <a:rPr b="1" lang="en" sz="1600" u="sng">
                <a:solidFill>
                  <a:srgbClr val="38761D"/>
                </a:solidFill>
              </a:rPr>
              <a:t>an early bird</a:t>
            </a:r>
            <a:r>
              <a:rPr b="1" lang="en" sz="1600">
                <a:solidFill>
                  <a:srgbClr val="38761D"/>
                </a:solidFill>
              </a:rPr>
              <a:t>?</a:t>
            </a:r>
            <a:endParaRPr b="1" sz="16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26" y="416983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3150" y="1434343"/>
            <a:ext cx="3936050" cy="2626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type="title"/>
          </p:nvPr>
        </p:nvSpPr>
        <p:spPr>
          <a:xfrm>
            <a:off x="274476" y="41151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600"/>
              <a:buFont typeface="Calibri"/>
              <a:buNone/>
            </a:pPr>
            <a:r>
              <a:rPr b="1" lang="en" sz="3200"/>
              <a:t>Homestay</a:t>
            </a:r>
            <a:endParaRPr b="1" sz="3200"/>
          </a:p>
        </p:txBody>
      </p:sp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274475" y="1123675"/>
            <a:ext cx="84750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b="1" lang="en" sz="1450">
                <a:solidFill>
                  <a:srgbClr val="1155CC"/>
                </a:solidFill>
              </a:rPr>
              <a:t>S</a:t>
            </a:r>
            <a:r>
              <a:rPr b="1" lang="en" sz="1450">
                <a:solidFill>
                  <a:srgbClr val="1155CC"/>
                </a:solidFill>
              </a:rPr>
              <a:t>hare information with them so they know how to take care of you (if you don’t like certain foods, let them know).</a:t>
            </a:r>
            <a:endParaRPr b="1" sz="145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b="1" lang="en" sz="1450">
                <a:solidFill>
                  <a:srgbClr val="38761D"/>
                </a:solidFill>
              </a:rPr>
              <a:t>If you need to use the laundry at a certain time, let them know. Most families in Canada use a washer and a dryer. They do not air dry clothes for the most part.</a:t>
            </a:r>
            <a:endParaRPr b="1" sz="145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t/>
            </a:r>
            <a:endParaRPr b="1" sz="1450">
              <a:solidFill>
                <a:srgbClr val="0B5394"/>
              </a:solidFill>
            </a:endParaRPr>
          </a:p>
          <a:p>
            <a:pPr indent="-339725" lvl="0" marL="457200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50"/>
              <a:buChar char="●"/>
            </a:pPr>
            <a:r>
              <a:rPr b="1" lang="en" sz="1750">
                <a:solidFill>
                  <a:srgbClr val="1155CC"/>
                </a:solidFill>
              </a:rPr>
              <a:t>Do you have any foods you don’t like or are </a:t>
            </a:r>
            <a:r>
              <a:rPr b="1" lang="en" sz="1750" u="sng">
                <a:solidFill>
                  <a:srgbClr val="1155CC"/>
                </a:solidFill>
              </a:rPr>
              <a:t>allergic</a:t>
            </a:r>
            <a:r>
              <a:rPr b="1" lang="en" sz="1750">
                <a:solidFill>
                  <a:srgbClr val="1155CC"/>
                </a:solidFill>
              </a:rPr>
              <a:t> to?</a:t>
            </a:r>
            <a:endParaRPr b="1" sz="1750">
              <a:solidFill>
                <a:srgbClr val="1155CC"/>
              </a:solidFill>
            </a:endParaRPr>
          </a:p>
          <a:p>
            <a:pPr indent="-339725" lvl="0" marL="457200" rtl="0" algn="ctr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50"/>
              <a:buChar char="●"/>
            </a:pPr>
            <a:r>
              <a:rPr b="1" lang="en" sz="1750">
                <a:solidFill>
                  <a:srgbClr val="38761D"/>
                </a:solidFill>
              </a:rPr>
              <a:t>How do you typically wash your clothes? How often?</a:t>
            </a:r>
            <a:endParaRPr b="1" sz="1750">
              <a:solidFill>
                <a:srgbClr val="38761D"/>
              </a:solidFill>
            </a:endParaRPr>
          </a:p>
          <a:p>
            <a:pPr indent="-339725" lvl="0" marL="457200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50"/>
              <a:buChar char="●"/>
            </a:pPr>
            <a:r>
              <a:rPr b="1" lang="en" sz="1750">
                <a:solidFill>
                  <a:srgbClr val="1155CC"/>
                </a:solidFill>
              </a:rPr>
              <a:t>Do you wear different clothing inside and outside the house?</a:t>
            </a:r>
            <a:endParaRPr b="1" sz="1750">
              <a:solidFill>
                <a:srgbClr val="1155CC"/>
              </a:solidFill>
            </a:endParaRPr>
          </a:p>
          <a:p>
            <a:pPr indent="-339725" lvl="0" marL="457200" rtl="0" algn="ctr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50"/>
              <a:buChar char="●"/>
            </a:pPr>
            <a:r>
              <a:rPr b="1" lang="en" sz="1750">
                <a:solidFill>
                  <a:srgbClr val="38761D"/>
                </a:solidFill>
              </a:rPr>
              <a:t>Do you wear shoes in the house or do you take off your shoes?</a:t>
            </a:r>
            <a:endParaRPr b="1" sz="1750">
              <a:solidFill>
                <a:srgbClr val="38761D"/>
              </a:solidFill>
            </a:endParaRPr>
          </a:p>
          <a:p>
            <a:pPr indent="-339725" lvl="0" marL="457200" rtl="0" algn="ct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50"/>
              <a:buChar char="●"/>
            </a:pPr>
            <a:r>
              <a:rPr b="1" lang="en" sz="1750">
                <a:solidFill>
                  <a:srgbClr val="1155CC"/>
                </a:solidFill>
              </a:rPr>
              <a:t>What time do you eat dinner? What time do you take a shower?</a:t>
            </a:r>
            <a:endParaRPr b="1" sz="1750">
              <a:solidFill>
                <a:srgbClr val="1155CC"/>
              </a:solidFill>
            </a:endParaRPr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