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Alegrey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991B3A-36E4-46D2-82A9-1F046002C373}">
  <a:tblStyle styleId="{CB991B3A-36E4-46D2-82A9-1F046002C37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egreya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legreya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Alegreya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Alegreya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02ffcb0fa_0_2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a02ffcb0fa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824604405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82460440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02ffcb0fa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02ffcb0fa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02ffcb0fa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02ffcb0fa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02ffcb0f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02ffcb0f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02ffcb0fa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02ffcb0fa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2ffcb0f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a02ffcb0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02ffcb0fa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a02ffcb0f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02ffcae3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02ffcae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jpg"/><Relationship Id="rId6" Type="http://schemas.openxmlformats.org/officeDocument/2006/relationships/image" Target="../media/image21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0.jpg"/><Relationship Id="rId11" Type="http://schemas.openxmlformats.org/officeDocument/2006/relationships/image" Target="../media/image14.png"/><Relationship Id="rId10" Type="http://schemas.openxmlformats.org/officeDocument/2006/relationships/image" Target="../media/image2.jpg"/><Relationship Id="rId9" Type="http://schemas.openxmlformats.org/officeDocument/2006/relationships/image" Target="../media/image1.png"/><Relationship Id="rId5" Type="http://schemas.openxmlformats.org/officeDocument/2006/relationships/image" Target="../media/image12.jpg"/><Relationship Id="rId6" Type="http://schemas.openxmlformats.org/officeDocument/2006/relationships/image" Target="../media/image9.jpg"/><Relationship Id="rId7" Type="http://schemas.openxmlformats.org/officeDocument/2006/relationships/image" Target="../media/image13.jp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1.jp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14.png"/><Relationship Id="rId6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14.png"/><Relationship Id="rId7" Type="http://schemas.openxmlformats.org/officeDocument/2006/relationships/image" Target="../media/image5.jpg"/><Relationship Id="rId8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14.png"/><Relationship Id="rId6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7.jp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.jp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.jp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0.jpg"/><Relationship Id="rId5" Type="http://schemas.openxmlformats.org/officeDocument/2006/relationships/image" Target="../media/image2.jpg"/><Relationship Id="rId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81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Pre-Arrival English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770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Must-See Sights in Vancouver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nd Q&amp;A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43392" y="169287"/>
            <a:ext cx="1188902" cy="131127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575300" y="4624525"/>
            <a:ext cx="39474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2191354" cy="146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0"/>
            <a:ext cx="2195490" cy="146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10816" y="0"/>
            <a:ext cx="2597131" cy="146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269698" y="187175"/>
            <a:ext cx="8604600" cy="7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lang="en" sz="3600"/>
              <a:t>Thank you for joining!</a:t>
            </a:r>
            <a:endParaRPr sz="4400"/>
          </a:p>
        </p:txBody>
      </p:sp>
      <p:pic>
        <p:nvPicPr>
          <p:cNvPr descr="Image result for excited people" id="164" name="Google Shape;16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0007" y="2791816"/>
            <a:ext cx="4187477" cy="1570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oronado bridge san diego" id="165" name="Google Shape;16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6135" y="1074810"/>
            <a:ext cx="2217416" cy="1482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an Diego Beach " id="166" name="Google Shape;166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8866" y="1060341"/>
            <a:ext cx="2232248" cy="15114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downtown san diego" id="167" name="Google Shape;16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56236" y="1067135"/>
            <a:ext cx="2254795" cy="1497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unset cliffs san diego" id="168" name="Google Shape;168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4126" y="2787553"/>
            <a:ext cx="1097689" cy="1570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palm trees san diego" id="169" name="Google Shape;169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75662" y="2791830"/>
            <a:ext cx="978752" cy="1570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2575300" y="4624525"/>
            <a:ext cx="3947400" cy="29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Copyright © 2020 International House Pacific Group</a:t>
            </a:r>
            <a:endParaRPr sz="11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</a:rPr>
              <a:t>Do not share or copy without permission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38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Warm-Up</a:t>
            </a:r>
            <a:endParaRPr sz="4200"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4430500" y="1277075"/>
            <a:ext cx="3935700" cy="17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❖"/>
            </a:pPr>
            <a:r>
              <a:rPr lang="en">
                <a:solidFill>
                  <a:srgbClr val="1155CC"/>
                </a:solidFill>
              </a:rPr>
              <a:t>What are some “</a:t>
            </a:r>
            <a:r>
              <a:rPr b="1" lang="en">
                <a:solidFill>
                  <a:srgbClr val="1155CC"/>
                </a:solidFill>
              </a:rPr>
              <a:t>must-sees</a:t>
            </a:r>
            <a:r>
              <a:rPr lang="en">
                <a:solidFill>
                  <a:srgbClr val="1155CC"/>
                </a:solidFill>
              </a:rPr>
              <a:t>” in your country</a:t>
            </a:r>
            <a:r>
              <a:rPr lang="en">
                <a:solidFill>
                  <a:srgbClr val="1155CC"/>
                </a:solidFill>
              </a:rPr>
              <a:t>?</a:t>
            </a:r>
            <a:endParaRPr>
              <a:solidFill>
                <a:srgbClr val="1155CC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Char char="❖"/>
            </a:pPr>
            <a:r>
              <a:rPr lang="en">
                <a:solidFill>
                  <a:srgbClr val="38761D"/>
                </a:solidFill>
              </a:rPr>
              <a:t>Do you </a:t>
            </a:r>
            <a:r>
              <a:rPr b="1" lang="en">
                <a:solidFill>
                  <a:srgbClr val="38761D"/>
                </a:solidFill>
              </a:rPr>
              <a:t>have</a:t>
            </a:r>
            <a:r>
              <a:rPr lang="en">
                <a:solidFill>
                  <a:srgbClr val="38761D"/>
                </a:solidFill>
              </a:rPr>
              <a:t> any </a:t>
            </a:r>
            <a:r>
              <a:rPr b="1" lang="en">
                <a:solidFill>
                  <a:srgbClr val="38761D"/>
                </a:solidFill>
              </a:rPr>
              <a:t>in mind</a:t>
            </a:r>
            <a:r>
              <a:rPr lang="en">
                <a:solidFill>
                  <a:srgbClr val="38761D"/>
                </a:solidFill>
              </a:rPr>
              <a:t> for Vancouver?</a:t>
            </a:r>
            <a:endParaRPr>
              <a:solidFill>
                <a:srgbClr val="0B5394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750" y="1277066"/>
            <a:ext cx="3935705" cy="262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63" y="42237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38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The Seawall</a:t>
            </a:r>
            <a:endParaRPr sz="37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5387250" y="1704613"/>
            <a:ext cx="3072000" cy="18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Char char="●"/>
            </a:pPr>
            <a:r>
              <a:rPr lang="en" sz="1900">
                <a:solidFill>
                  <a:srgbClr val="1155CC"/>
                </a:solidFill>
              </a:rPr>
              <a:t>Walking</a:t>
            </a:r>
            <a:endParaRPr sz="1900">
              <a:solidFill>
                <a:srgbClr val="1155CC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Char char="●"/>
            </a:pPr>
            <a:r>
              <a:rPr lang="en" sz="1900">
                <a:solidFill>
                  <a:srgbClr val="1155CC"/>
                </a:solidFill>
              </a:rPr>
              <a:t>Bicycling (biking)</a:t>
            </a:r>
            <a:endParaRPr sz="1900">
              <a:solidFill>
                <a:srgbClr val="1155CC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Char char="●"/>
            </a:pPr>
            <a:r>
              <a:rPr lang="en" sz="1900">
                <a:solidFill>
                  <a:srgbClr val="1155CC"/>
                </a:solidFill>
              </a:rPr>
              <a:t>Rollerblading</a:t>
            </a:r>
            <a:endParaRPr sz="1900">
              <a:solidFill>
                <a:srgbClr val="1155CC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Char char="●"/>
            </a:pPr>
            <a:r>
              <a:rPr lang="en" sz="1900">
                <a:solidFill>
                  <a:srgbClr val="1155CC"/>
                </a:solidFill>
              </a:rPr>
              <a:t>Lookout points</a:t>
            </a:r>
            <a:endParaRPr sz="1900">
              <a:solidFill>
                <a:srgbClr val="1155CC"/>
              </a:solidFill>
            </a:endParaRPr>
          </a:p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900"/>
              <a:buChar char="●"/>
            </a:pPr>
            <a:r>
              <a:rPr lang="en" sz="1900">
                <a:solidFill>
                  <a:srgbClr val="1155CC"/>
                </a:solidFill>
              </a:rPr>
              <a:t>Enjoy spending a day at Stanley Park</a:t>
            </a:r>
            <a:endParaRPr sz="19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B5394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438625" y="954225"/>
            <a:ext cx="8450700" cy="8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274E13"/>
                </a:solidFill>
              </a:rPr>
              <a:t>One of the most famous sights and beautiful areas loved by locals and tourists is the seawall. </a:t>
            </a:r>
            <a:endParaRPr sz="2100">
              <a:solidFill>
                <a:srgbClr val="274E13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150" y="1676125"/>
            <a:ext cx="4823110" cy="2226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13" y="1917400"/>
            <a:ext cx="3620025" cy="23486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38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Granville Island</a:t>
            </a:r>
            <a:endParaRPr sz="41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4572000" y="1316150"/>
            <a:ext cx="3935700" cy="28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B5394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6055875" y="1106625"/>
            <a:ext cx="2630700" cy="23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8761D"/>
                </a:solidFill>
              </a:rPr>
              <a:t>Granville Island markets boast the best of the local produce and savory delights. Also, check out the kid’s market. It’s for all ages.</a:t>
            </a:r>
            <a:endParaRPr sz="2200">
              <a:solidFill>
                <a:srgbClr val="38761D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832775" y="4255225"/>
            <a:ext cx="4490400" cy="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/>
              <a:t>Photo credit: Granville Island Website</a:t>
            </a:r>
            <a:endParaRPr i="1" sz="1000"/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62200" y="1764050"/>
            <a:ext cx="2630701" cy="250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67977" y="1106625"/>
            <a:ext cx="2469475" cy="1595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311700" y="38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Grouse Mountain</a:t>
            </a:r>
            <a:endParaRPr sz="370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4572000" y="1388725"/>
            <a:ext cx="3935700" cy="28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B5394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5087600" y="1079650"/>
            <a:ext cx="3744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8761D"/>
                </a:solidFill>
              </a:rPr>
              <a:t>Take the gondola up to the lookout atop </a:t>
            </a:r>
            <a:endParaRPr sz="25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8761D"/>
                </a:solidFill>
              </a:rPr>
              <a:t>Grouse Grind! </a:t>
            </a:r>
            <a:endParaRPr sz="25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38761D"/>
                </a:solidFill>
              </a:rPr>
              <a:t>Or hike the Grouse Grind in the summer. Definitely a bucket list item! </a:t>
            </a:r>
            <a:endParaRPr sz="2500">
              <a:solidFill>
                <a:srgbClr val="38761D"/>
              </a:solidFill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4653750" y="2753925"/>
            <a:ext cx="63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07" name="Google Shape;107;p17"/>
          <p:cNvSpPr txBox="1"/>
          <p:nvPr/>
        </p:nvSpPr>
        <p:spPr>
          <a:xfrm>
            <a:off x="997850" y="41365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71700" y="1124613"/>
            <a:ext cx="4267201" cy="2841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38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A64D79"/>
                </a:solidFill>
                <a:latin typeface="Verdana"/>
                <a:ea typeface="Verdana"/>
                <a:cs typeface="Verdana"/>
                <a:sym typeface="Verdana"/>
              </a:rPr>
              <a:t>Now For Review</a:t>
            </a:r>
            <a:endParaRPr sz="3700">
              <a:solidFill>
                <a:srgbClr val="A64D7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4572000" y="1388725"/>
            <a:ext cx="3935700" cy="28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155CC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B5394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1155CC"/>
              </a:solidFill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5579000" y="1851075"/>
            <a:ext cx="2630700" cy="23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38761D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653750" y="2753925"/>
            <a:ext cx="635100" cy="8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20" name="Google Shape;120;p18"/>
          <p:cNvSpPr txBox="1"/>
          <p:nvPr/>
        </p:nvSpPr>
        <p:spPr>
          <a:xfrm>
            <a:off x="997850" y="41365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4200" y="1356002"/>
            <a:ext cx="4079074" cy="272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609500" y="1356000"/>
            <a:ext cx="3607800" cy="25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Let’s go over what we talked about in this course!</a:t>
            </a:r>
            <a:endParaRPr sz="3500"/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152400" y="483525"/>
            <a:ext cx="8868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lang="en" sz="3500"/>
              <a:t>Course Outline</a:t>
            </a:r>
            <a:endParaRPr sz="3500"/>
          </a:p>
        </p:txBody>
      </p:sp>
      <p:sp>
        <p:nvSpPr>
          <p:cNvPr id="130" name="Google Shape;130;p19"/>
          <p:cNvSpPr txBox="1"/>
          <p:nvPr/>
        </p:nvSpPr>
        <p:spPr>
          <a:xfrm>
            <a:off x="2486625" y="4567675"/>
            <a:ext cx="62856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1" name="Google Shape;131;p19"/>
          <p:cNvGraphicFramePr/>
          <p:nvPr/>
        </p:nvGraphicFramePr>
        <p:xfrm>
          <a:off x="233950" y="1300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{CB991B3A-36E4-46D2-82A9-1F046002C373}</a:tableStyleId>
              </a:tblPr>
              <a:tblGrid>
                <a:gridCol w="533525"/>
                <a:gridCol w="4866025"/>
              </a:tblGrid>
              <a:tr h="266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/>
                        <a:t>Class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/>
                        <a:t>Topic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1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Arriving to </a:t>
                      </a:r>
                      <a:r>
                        <a:rPr lang="en" sz="1100"/>
                        <a:t>Vancouver</a:t>
                      </a:r>
                      <a:r>
                        <a:rPr lang="en" sz="1100" u="none" cap="none" strike="noStrike"/>
                        <a:t>: From Airport to Accommodation</a:t>
                      </a:r>
                      <a:endParaRPr i="1" sz="1150" u="none" cap="none" strike="noStrike">
                        <a:solidFill>
                          <a:srgbClr val="1D1C1D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D9D2E9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2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Meeting Local People: Small Talk and Body Language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3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/>
                        <a:t>Looking at Multiculturalism </a:t>
                      </a:r>
                      <a:r>
                        <a:rPr lang="en" sz="1100" u="none" cap="none" strike="noStrike"/>
                        <a:t>and Canadian Traditions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2E9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4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/>
                        <a:t>Canadian</a:t>
                      </a:r>
                      <a:r>
                        <a:rPr lang="en" sz="1100" u="none" cap="none" strike="noStrike"/>
                        <a:t> Holidays</a:t>
                      </a:r>
                      <a:endParaRPr i="1" sz="1100" u="none" cap="none" strike="noStrike"/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5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en" sz="1150" u="none" cap="none" strike="noStrike">
                          <a:solidFill>
                            <a:srgbClr val="1D1C1D"/>
                          </a:solidFill>
                        </a:rPr>
                        <a:t>The Neighborhoods of </a:t>
                      </a:r>
                      <a:r>
                        <a:rPr lang="en" sz="1150">
                          <a:solidFill>
                            <a:srgbClr val="1D1C1D"/>
                          </a:solidFill>
                        </a:rPr>
                        <a:t>Vancouver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2E9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6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How to Communicate When You Don’t Understand What People Are Saying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7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Festivals and Events in </a:t>
                      </a:r>
                      <a:r>
                        <a:rPr lang="en" sz="1100"/>
                        <a:t>Vancouver</a:t>
                      </a:r>
                      <a:endParaRPr i="1" sz="1100" u="none" cap="none" strike="noStrike"/>
                    </a:p>
                  </a:txBody>
                  <a:tcPr marT="63500" marB="63500" marR="63500" marL="63500">
                    <a:solidFill>
                      <a:srgbClr val="D9D2E9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8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Grocery Stores and How to Look for Food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FFF2CC"/>
                    </a:solidFill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9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The Best Restaurants and Popular Cuisine</a:t>
                      </a:r>
                      <a:endParaRPr i="1" sz="1100" u="none" cap="none" strike="noStrike"/>
                    </a:p>
                  </a:txBody>
                  <a:tcPr marT="63500" marB="63500" marR="63500" marL="63500">
                    <a:solidFill>
                      <a:srgbClr val="D9D2E9"/>
                    </a:solidFill>
                  </a:tcPr>
                </a:tc>
              </a:tr>
            </a:tbl>
          </a:graphicData>
        </a:graphic>
      </p:graphicFrame>
      <p:sp>
        <p:nvSpPr>
          <p:cNvPr id="132" name="Google Shape;132;p19"/>
          <p:cNvSpPr txBox="1"/>
          <p:nvPr/>
        </p:nvSpPr>
        <p:spPr>
          <a:xfrm>
            <a:off x="5700675" y="1221650"/>
            <a:ext cx="3359400" cy="29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good topics to discuss with people are just meet?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topics you should avoid?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do you think of when you imagine 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multiculturalism</a:t>
            </a: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you familiar when any 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Canadi</a:t>
            </a: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holidays?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Would you buy food at the grocery store or a restaurant if you didn’t know what it was? Why or why not?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ich was your favorite class of these 9?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45" y="4524920"/>
            <a:ext cx="1616725" cy="4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152400" y="483525"/>
            <a:ext cx="8868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alibri"/>
              <a:buNone/>
            </a:pPr>
            <a:r>
              <a:rPr lang="en" sz="3500"/>
              <a:t>Course Outline</a:t>
            </a:r>
            <a:endParaRPr sz="3500"/>
          </a:p>
        </p:txBody>
      </p:sp>
      <p:graphicFrame>
        <p:nvGraphicFramePr>
          <p:cNvPr id="141" name="Google Shape;141;p20"/>
          <p:cNvGraphicFramePr/>
          <p:nvPr/>
        </p:nvGraphicFramePr>
        <p:xfrm>
          <a:off x="226325" y="1363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{CB991B3A-36E4-46D2-82A9-1F046002C373}</a:tableStyleId>
              </a:tblPr>
              <a:tblGrid>
                <a:gridCol w="502700"/>
                <a:gridCol w="4901400"/>
              </a:tblGrid>
              <a:tr h="30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/>
                        <a:t>Class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/>
                        <a:t>Topic</a:t>
                      </a:r>
                      <a:endParaRPr b="1"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0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10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Making </a:t>
                      </a:r>
                      <a:r>
                        <a:rPr lang="en" sz="1100"/>
                        <a:t>International</a:t>
                      </a:r>
                      <a:r>
                        <a:rPr lang="en" sz="1100" u="none" cap="none" strike="noStrike"/>
                        <a:t> Friends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11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Weekend Trips from </a:t>
                      </a:r>
                      <a:r>
                        <a:rPr lang="en" sz="1100"/>
                        <a:t>Vancouver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30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12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Understanding the Different Regions of </a:t>
                      </a:r>
                      <a:r>
                        <a:rPr lang="en" sz="1100"/>
                        <a:t>Canada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13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/>
                        <a:t>Canadi</a:t>
                      </a:r>
                      <a:r>
                        <a:rPr lang="en" sz="1100" u="none" cap="none" strike="noStrike"/>
                        <a:t>an Slang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30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14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Emergency English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15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Balancing School Work and Leisure Time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30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16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/>
                        <a:t>Vancouver</a:t>
                      </a:r>
                      <a:r>
                        <a:rPr lang="en" sz="1100" u="none" cap="none" strike="noStrike"/>
                        <a:t> Nightlife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17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Planning Your Abroad Experience from Start to Finish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306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18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/>
                        <a:t>Must-See Sights in </a:t>
                      </a:r>
                      <a:r>
                        <a:rPr lang="en" sz="1100"/>
                        <a:t>Vancouver</a:t>
                      </a:r>
                      <a:r>
                        <a:rPr lang="en" sz="1100" u="none" cap="none" strike="noStrike"/>
                        <a:t> and Q&amp;A</a:t>
                      </a:r>
                      <a:endParaRPr sz="1100" u="none" cap="none" strike="noStrike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142" name="Google Shape;142;p20"/>
          <p:cNvSpPr txBox="1"/>
          <p:nvPr/>
        </p:nvSpPr>
        <p:spPr>
          <a:xfrm>
            <a:off x="6021300" y="4621500"/>
            <a:ext cx="3000000" cy="3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5674550" y="1236400"/>
            <a:ext cx="3185400" cy="30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Where do you make new friends in your country?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Besides 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Vancouver</a:t>
            </a: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what do you want to see in 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British Columbia</a:t>
            </a: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</a:t>
            </a:r>
            <a:r>
              <a:rPr lang="en" sz="1500">
                <a:latin typeface="Calibri"/>
                <a:ea typeface="Calibri"/>
                <a:cs typeface="Calibri"/>
                <a:sym typeface="Calibri"/>
              </a:rPr>
              <a:t>Canadi</a:t>
            </a: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slang have you heard in TV shows or movies?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Have you ever dealt with an emergency abroad? If so, how did you handle it?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Char char="●"/>
            </a:pPr>
            <a:r>
              <a:rPr b="0" i="0" lang="en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 you relax after school or work?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Char char="●"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was your favorite class of these 9?</a:t>
            </a:r>
            <a:endParaRPr b="0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45" y="4524920"/>
            <a:ext cx="1616725" cy="48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261750" y="333875"/>
            <a:ext cx="5861700" cy="10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700">
                <a:solidFill>
                  <a:srgbClr val="A64D79"/>
                </a:solidFill>
                <a:latin typeface="Verdana"/>
                <a:ea typeface="Verdana"/>
                <a:cs typeface="Verdana"/>
                <a:sym typeface="Verdana"/>
              </a:rPr>
              <a:t>Time for Questions</a:t>
            </a:r>
            <a:endParaRPr sz="3400">
              <a:solidFill>
                <a:srgbClr val="741B47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625" y="4352175"/>
            <a:ext cx="8834751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261750" y="4568700"/>
            <a:ext cx="86205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154" name="Google Shape;154;p21"/>
          <p:cNvSpPr txBox="1"/>
          <p:nvPr/>
        </p:nvSpPr>
        <p:spPr>
          <a:xfrm>
            <a:off x="4417800" y="1507275"/>
            <a:ext cx="41661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134F5C"/>
                </a:solidFill>
              </a:rPr>
              <a:t>What questions did you think of for homework?</a:t>
            </a:r>
            <a:endParaRPr sz="3300">
              <a:solidFill>
                <a:srgbClr val="134F5C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4603250" y="4199563"/>
            <a:ext cx="29085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/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75" y="1394200"/>
            <a:ext cx="3888581" cy="259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17713" y="4266101"/>
            <a:ext cx="81322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6575" y="0"/>
            <a:ext cx="2217425" cy="7587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