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legrey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legrey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legreya-italic.fntdata"/><Relationship Id="rId6" Type="http://schemas.openxmlformats.org/officeDocument/2006/relationships/slide" Target="slides/slide1.xml"/><Relationship Id="rId18" Type="http://schemas.openxmlformats.org/officeDocument/2006/relationships/font" Target="fonts/Alegrey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02ffcae3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02ffcae3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02ffc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02ffc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02ffcae3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02ffcae3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0190ea5c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0190ea5c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02ffc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02ffc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2ffcae3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02ffcae3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02ffcae3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02ffcae3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02ffcae3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02ffcae3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12.jpg"/><Relationship Id="rId7" Type="http://schemas.openxmlformats.org/officeDocument/2006/relationships/image" Target="../media/image6.jp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10.jpg"/><Relationship Id="rId6" Type="http://schemas.openxmlformats.org/officeDocument/2006/relationships/image" Target="../media/image13.jpg"/><Relationship Id="rId7" Type="http://schemas.openxmlformats.org/officeDocument/2006/relationships/image" Target="../media/image4.jp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7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5.png"/><Relationship Id="rId6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009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Your Abroad Experience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rom Start to Finish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3392" y="169287"/>
            <a:ext cx="1188902" cy="13112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575300" y="4624525"/>
            <a:ext cx="39474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191354" cy="146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0"/>
            <a:ext cx="2195490" cy="14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0816" y="0"/>
            <a:ext cx="2597131" cy="146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rgbClr val="000000"/>
                </a:solidFill>
              </a:rPr>
              <a:t>Wrap-Up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528925" y="1359125"/>
            <a:ext cx="51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Have you ever written in a journal during a trip?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What are things you MUST pack for your trip to Vancouver</a:t>
            </a:r>
            <a:r>
              <a:rPr b="1" lang="en">
                <a:solidFill>
                  <a:srgbClr val="38761D"/>
                </a:solidFill>
              </a:rPr>
              <a:t>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What advice have you heard about traveling to Canada?</a:t>
            </a:r>
            <a:endParaRPr b="1">
              <a:solidFill>
                <a:srgbClr val="1155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5907888" y="3700550"/>
            <a:ext cx="3188100" cy="29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63" y="4223701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600">
                <a:solidFill>
                  <a:srgbClr val="000000"/>
                </a:solidFill>
              </a:rPr>
              <a:t>HOMEWORK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3960900" y="1327150"/>
            <a:ext cx="51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>
                <a:solidFill>
                  <a:srgbClr val="1155CC"/>
                </a:solidFill>
              </a:rPr>
              <a:t>Next class, I will answer ANY last questions you have before arriving in Vancouver.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We will review all topics.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b="1" lang="en" u="sng">
                <a:solidFill>
                  <a:srgbClr val="1155CC"/>
                </a:solidFill>
              </a:rPr>
              <a:t>Please bring at least THREE questions about Vancouver or travel to ask next class</a:t>
            </a:r>
            <a:r>
              <a:rPr b="1" lang="en">
                <a:solidFill>
                  <a:srgbClr val="1155CC"/>
                </a:solidFill>
              </a:rPr>
              <a:t> :)</a:t>
            </a:r>
            <a:endParaRPr b="1">
              <a:solidFill>
                <a:srgbClr val="1155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627350"/>
            <a:ext cx="3496800" cy="233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3645725" y="4626350"/>
            <a:ext cx="457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Must-See Sights in Vancouver and Q&amp;A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0" y="878025"/>
            <a:ext cx="39357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How many suitcases do you plan to bring</a:t>
            </a:r>
            <a:r>
              <a:rPr b="1" lang="en">
                <a:solidFill>
                  <a:srgbClr val="1155CC"/>
                </a:solidFill>
              </a:rPr>
              <a:t>?</a:t>
            </a:r>
            <a:endParaRPr b="1"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How many days before your trip will you pack your suitcases?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1155CC"/>
                </a:solidFill>
              </a:rPr>
              <a:t>Do you enjoy packing? Why or why not?</a:t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1277066"/>
            <a:ext cx="3935705" cy="262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63" y="42237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Important Things to Consider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0" name="Google Shape;80;p15"/>
          <p:cNvSpPr txBox="1"/>
          <p:nvPr/>
        </p:nvSpPr>
        <p:spPr>
          <a:xfrm>
            <a:off x="340425" y="1149300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Making a Checklist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Researching Your Destination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Reading/Listening to Advice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How and When to Pack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Bringing a Journal</a:t>
            </a:r>
            <a:endParaRPr sz="21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586" y="2526424"/>
            <a:ext cx="2590941" cy="172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0" l="-10470" r="10469" t="0"/>
          <a:stretch/>
        </p:blipFill>
        <p:spPr>
          <a:xfrm>
            <a:off x="6123450" y="2070700"/>
            <a:ext cx="2530770" cy="157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2150" y="1254500"/>
            <a:ext cx="1975871" cy="131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Making a Checklist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4" name="Google Shape;94;p16"/>
          <p:cNvSpPr txBox="1"/>
          <p:nvPr/>
        </p:nvSpPr>
        <p:spPr>
          <a:xfrm>
            <a:off x="261750" y="995100"/>
            <a:ext cx="44826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B5394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100"/>
              <a:buChar char="●"/>
            </a:pPr>
            <a:r>
              <a:rPr lang="en" sz="2100">
                <a:solidFill>
                  <a:srgbClr val="274E13"/>
                </a:solidFill>
              </a:rPr>
              <a:t>You can’t remember everything. Let the list help you!</a:t>
            </a:r>
            <a:endParaRPr sz="2100">
              <a:solidFill>
                <a:srgbClr val="274E1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Ask yourself: “What do I need to plan/do/finish…</a:t>
            </a:r>
            <a:endParaRPr sz="2100">
              <a:solidFill>
                <a:srgbClr val="134F5C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○"/>
            </a:pPr>
            <a:r>
              <a:rPr lang="en" sz="2100">
                <a:solidFill>
                  <a:srgbClr val="134F5C"/>
                </a:solidFill>
              </a:rPr>
              <a:t>today.”</a:t>
            </a:r>
            <a:endParaRPr sz="2100">
              <a:solidFill>
                <a:srgbClr val="134F5C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○"/>
            </a:pPr>
            <a:r>
              <a:rPr lang="en" sz="2100">
                <a:solidFill>
                  <a:srgbClr val="134F5C"/>
                </a:solidFill>
              </a:rPr>
              <a:t>this week.”</a:t>
            </a:r>
            <a:endParaRPr sz="2100">
              <a:solidFill>
                <a:srgbClr val="134F5C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○"/>
            </a:pPr>
            <a:r>
              <a:rPr lang="en" sz="2100">
                <a:solidFill>
                  <a:srgbClr val="134F5C"/>
                </a:solidFill>
              </a:rPr>
              <a:t>this month.”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b="0" l="-10470" r="10469" t="0"/>
          <a:stretch/>
        </p:blipFill>
        <p:spPr>
          <a:xfrm>
            <a:off x="4335548" y="1478337"/>
            <a:ext cx="4218870" cy="26222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651100" y="4667150"/>
            <a:ext cx="61413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 you ever make lists to help you remember?</a:t>
            </a:r>
            <a:endParaRPr b="1"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63" y="4223701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Researching Your Destination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7" name="Google Shape;107;p17"/>
          <p:cNvSpPr txBox="1"/>
          <p:nvPr/>
        </p:nvSpPr>
        <p:spPr>
          <a:xfrm>
            <a:off x="4771575" y="1326500"/>
            <a:ext cx="40098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What is the weather like?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45F06"/>
                </a:solidFill>
              </a:rPr>
              <a:t>What do people eat there?</a:t>
            </a:r>
            <a:endParaRPr sz="21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What are popular things to do?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45F06"/>
                </a:solidFill>
              </a:rPr>
              <a:t>What are some interesting places and must-sees?</a:t>
            </a:r>
            <a:endParaRPr sz="2100">
              <a:solidFill>
                <a:srgbClr val="B45F0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</a:rPr>
              <a:t>How do you get around (transportation)?</a:t>
            </a:r>
            <a:endParaRPr sz="21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886" y="2508274"/>
            <a:ext cx="2590941" cy="172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025" y="1145725"/>
            <a:ext cx="2551448" cy="170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Reading/Listening to Advice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0" name="Google Shape;120;p18"/>
          <p:cNvSpPr txBox="1"/>
          <p:nvPr/>
        </p:nvSpPr>
        <p:spPr>
          <a:xfrm>
            <a:off x="405900" y="946100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What do the locals say about these questions?</a:t>
            </a:r>
            <a:endParaRPr sz="2100">
              <a:solidFill>
                <a:srgbClr val="134F5C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Char char="○"/>
            </a:pPr>
            <a:r>
              <a:rPr lang="en" sz="1700">
                <a:solidFill>
                  <a:srgbClr val="134F5C"/>
                </a:solidFill>
              </a:rPr>
              <a:t>What is the weather like?</a:t>
            </a:r>
            <a:endParaRPr sz="1700">
              <a:solidFill>
                <a:srgbClr val="134F5C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Char char="○"/>
            </a:pPr>
            <a:r>
              <a:rPr lang="en" sz="1700">
                <a:solidFill>
                  <a:srgbClr val="B45F06"/>
                </a:solidFill>
              </a:rPr>
              <a:t>What do people eat there?</a:t>
            </a:r>
            <a:endParaRPr sz="1700">
              <a:solidFill>
                <a:srgbClr val="B45F06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Char char="○"/>
            </a:pPr>
            <a:r>
              <a:rPr lang="en" sz="1700">
                <a:solidFill>
                  <a:srgbClr val="134F5C"/>
                </a:solidFill>
              </a:rPr>
              <a:t>What are popular things to do?</a:t>
            </a:r>
            <a:endParaRPr sz="1700">
              <a:solidFill>
                <a:srgbClr val="134F5C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Char char="○"/>
            </a:pPr>
            <a:r>
              <a:rPr lang="en" sz="1700">
                <a:solidFill>
                  <a:srgbClr val="B45F06"/>
                </a:solidFill>
              </a:rPr>
              <a:t>What are some interesting places and must-sees?</a:t>
            </a:r>
            <a:endParaRPr sz="1700">
              <a:solidFill>
                <a:srgbClr val="B45F06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700"/>
              <a:buChar char="○"/>
            </a:pPr>
            <a:r>
              <a:rPr lang="en" sz="1700">
                <a:solidFill>
                  <a:srgbClr val="134F5C"/>
                </a:solidFill>
              </a:rPr>
              <a:t>How do you get around (transportation)?</a:t>
            </a:r>
            <a:endParaRPr sz="1700"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925" y="1531775"/>
            <a:ext cx="3768076" cy="2515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63" y="4223701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How and When to Pack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2" name="Google Shape;132;p19"/>
          <p:cNvSpPr txBox="1"/>
          <p:nvPr/>
        </p:nvSpPr>
        <p:spPr>
          <a:xfrm>
            <a:off x="4509000" y="1326500"/>
            <a:ext cx="43233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to wrinkle</a:t>
            </a:r>
            <a:endParaRPr sz="2000">
              <a:solidFill>
                <a:srgbClr val="134F5C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sp>
        <p:nvSpPr>
          <p:cNvPr id="134" name="Google Shape;134;p19"/>
          <p:cNvSpPr txBox="1"/>
          <p:nvPr/>
        </p:nvSpPr>
        <p:spPr>
          <a:xfrm>
            <a:off x="2059200" y="4690525"/>
            <a:ext cx="5025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Can you make a sentence with each</a:t>
            </a:r>
            <a:r>
              <a:rPr b="1" lang="en"/>
              <a:t>?</a:t>
            </a:r>
            <a:endParaRPr b="1"/>
          </a:p>
        </p:txBody>
      </p:sp>
      <p:sp>
        <p:nvSpPr>
          <p:cNvPr id="135" name="Google Shape;135;p19"/>
          <p:cNvSpPr txBox="1"/>
          <p:nvPr/>
        </p:nvSpPr>
        <p:spPr>
          <a:xfrm>
            <a:off x="444600" y="1288725"/>
            <a:ext cx="39552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    t</a:t>
            </a:r>
            <a:r>
              <a:rPr b="1" lang="en" sz="1600"/>
              <a:t>o pack light</a:t>
            </a:r>
            <a:endParaRPr b="1" sz="1600"/>
          </a:p>
        </p:txBody>
      </p:sp>
      <p:sp>
        <p:nvSpPr>
          <p:cNvPr id="136" name="Google Shape;136;p19"/>
          <p:cNvSpPr/>
          <p:nvPr/>
        </p:nvSpPr>
        <p:spPr>
          <a:xfrm>
            <a:off x="880025" y="1760450"/>
            <a:ext cx="3420000" cy="2202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To pack only what you need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To not pack too much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Example: “Wow, you only have one suitcase? You pack light!”</a:t>
            </a:r>
            <a:endParaRPr sz="1700"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650" y="1866502"/>
            <a:ext cx="3094023" cy="206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How and When to Pack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7" name="Google Shape;147;p20"/>
          <p:cNvSpPr txBox="1"/>
          <p:nvPr/>
        </p:nvSpPr>
        <p:spPr>
          <a:xfrm>
            <a:off x="4509000" y="1186700"/>
            <a:ext cx="43233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000"/>
              <a:buChar char="●"/>
            </a:pPr>
            <a:r>
              <a:rPr lang="en" sz="2000">
                <a:solidFill>
                  <a:srgbClr val="134F5C"/>
                </a:solidFill>
              </a:rPr>
              <a:t>Don’t pack things you can buy there!</a:t>
            </a:r>
            <a:endParaRPr sz="2000">
              <a:solidFill>
                <a:srgbClr val="134F5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000"/>
              <a:buChar char="●"/>
            </a:pPr>
            <a:r>
              <a:rPr lang="en" sz="2000">
                <a:solidFill>
                  <a:srgbClr val="134F5C"/>
                </a:solidFill>
              </a:rPr>
              <a:t>Make a packing list so you don’t forget anything important</a:t>
            </a:r>
            <a:endParaRPr sz="2000">
              <a:solidFill>
                <a:srgbClr val="134F5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000"/>
              <a:buChar char="●"/>
            </a:pPr>
            <a:r>
              <a:rPr lang="en" sz="2000">
                <a:solidFill>
                  <a:srgbClr val="134F5C"/>
                </a:solidFill>
              </a:rPr>
              <a:t>Try </a:t>
            </a:r>
            <a:r>
              <a:rPr b="1" lang="en" sz="2000">
                <a:solidFill>
                  <a:srgbClr val="134F5C"/>
                </a:solidFill>
              </a:rPr>
              <a:t>to</a:t>
            </a:r>
            <a:r>
              <a:rPr lang="en" sz="2000">
                <a:solidFill>
                  <a:srgbClr val="134F5C"/>
                </a:solidFill>
              </a:rPr>
              <a:t> </a:t>
            </a:r>
            <a:r>
              <a:rPr b="1" lang="en" sz="2000">
                <a:solidFill>
                  <a:srgbClr val="134F5C"/>
                </a:solidFill>
              </a:rPr>
              <a:t>pack light</a:t>
            </a:r>
            <a:endParaRPr b="1" sz="2000">
              <a:solidFill>
                <a:srgbClr val="134F5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000"/>
              <a:buChar char="●"/>
            </a:pPr>
            <a:r>
              <a:rPr lang="en" sz="2000">
                <a:solidFill>
                  <a:srgbClr val="134F5C"/>
                </a:solidFill>
              </a:rPr>
              <a:t>Packing too early can make you forget what you have or </a:t>
            </a:r>
            <a:r>
              <a:rPr b="1" lang="en" sz="2000">
                <a:solidFill>
                  <a:srgbClr val="134F5C"/>
                </a:solidFill>
              </a:rPr>
              <a:t>wrinkle </a:t>
            </a:r>
            <a:r>
              <a:rPr lang="en" sz="2000">
                <a:solidFill>
                  <a:srgbClr val="134F5C"/>
                </a:solidFill>
              </a:rPr>
              <a:t>your clothes</a:t>
            </a:r>
            <a:endParaRPr sz="2000">
              <a:solidFill>
                <a:srgbClr val="134F5C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000"/>
              <a:buChar char="●"/>
            </a:pPr>
            <a:r>
              <a:rPr lang="en" sz="2000">
                <a:solidFill>
                  <a:srgbClr val="134F5C"/>
                </a:solidFill>
              </a:rPr>
              <a:t>Packing the night before can be very stressful</a:t>
            </a:r>
            <a:endParaRPr sz="2000">
              <a:solidFill>
                <a:srgbClr val="134F5C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00" y="1234300"/>
            <a:ext cx="3706852" cy="296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2059200" y="4690525"/>
            <a:ext cx="5025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When is the best time to pack?</a:t>
            </a:r>
            <a:endParaRPr b="1"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63" y="4223701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741B47"/>
                </a:solidFill>
                <a:latin typeface="Alegreya"/>
                <a:ea typeface="Alegreya"/>
                <a:cs typeface="Alegreya"/>
                <a:sym typeface="Alegreya"/>
              </a:rPr>
              <a:t>Bringing a Journal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0" name="Google Shape;160;p21"/>
          <p:cNvSpPr txBox="1"/>
          <p:nvPr/>
        </p:nvSpPr>
        <p:spPr>
          <a:xfrm>
            <a:off x="154625" y="1149300"/>
            <a:ext cx="43518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You will want to remember the little things of each day!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It can help lower your stress when difficult things happen</a:t>
            </a:r>
            <a:endParaRPr sz="2100">
              <a:solidFill>
                <a:srgbClr val="134F5C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2100"/>
              <a:buChar char="●"/>
            </a:pPr>
            <a:r>
              <a:rPr lang="en" sz="2100">
                <a:solidFill>
                  <a:srgbClr val="134F5C"/>
                </a:solidFill>
              </a:rPr>
              <a:t>You can see how you have changed during your time here</a:t>
            </a:r>
            <a:endParaRPr sz="21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469" y="1406900"/>
            <a:ext cx="3902480" cy="260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