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0190ea5c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0190ea5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019d230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019d230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b9817253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b9817253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19d2305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19d2305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019d2305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019d2305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b98172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b98172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jpg"/><Relationship Id="rId7" Type="http://schemas.openxmlformats.org/officeDocument/2006/relationships/image" Target="../media/image17.jpg"/><Relationship Id="rId8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17.jp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10" Type="http://schemas.openxmlformats.org/officeDocument/2006/relationships/image" Target="../media/image4.png"/><Relationship Id="rId9" Type="http://schemas.openxmlformats.org/officeDocument/2006/relationships/image" Target="../media/image2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1.jpg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9.jpg"/><Relationship Id="rId6" Type="http://schemas.openxmlformats.org/officeDocument/2006/relationships/image" Target="../media/image2.jpg"/><Relationship Id="rId7" Type="http://schemas.openxmlformats.org/officeDocument/2006/relationships/image" Target="../media/image4.pn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.jp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50" y="0"/>
            <a:ext cx="2043617" cy="13535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5057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Vancouver Nightlife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3392" y="169287"/>
            <a:ext cx="1188902" cy="131127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6250" y="0"/>
            <a:ext cx="2030329" cy="135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4813" y="0"/>
            <a:ext cx="2154385" cy="135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896675" y="1099600"/>
            <a:ext cx="39357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Where do people go in your city for fun activities at night</a:t>
            </a:r>
            <a:r>
              <a:rPr b="1" lang="en">
                <a:solidFill>
                  <a:srgbClr val="1155CC"/>
                </a:solidFill>
              </a:rPr>
              <a:t>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What is your favorite nightlife activity with friends?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How late are restaurants and dance clubs open in your city?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75" y="2531949"/>
            <a:ext cx="2484094" cy="164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144" y="1162363"/>
            <a:ext cx="1879178" cy="281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600" y="1313750"/>
            <a:ext cx="2030329" cy="135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613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Nightlife in Vancouver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2" name="Google Shape;82;p15"/>
          <p:cNvSpPr txBox="1"/>
          <p:nvPr/>
        </p:nvSpPr>
        <p:spPr>
          <a:xfrm>
            <a:off x="340425" y="12233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There are many things to do in Vancouver at night! Some popular activities are: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Food trucks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Craft breweries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Dinner experiences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Club Dancing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Live Performances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Comedy Shows</a:t>
            </a:r>
            <a:endParaRPr sz="21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725" y="1217363"/>
            <a:ext cx="3006375" cy="20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487" y="2454150"/>
            <a:ext cx="2267778" cy="170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7653" y="2745674"/>
            <a:ext cx="1239976" cy="164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Food Trucks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6" name="Google Shape;96;p16"/>
          <p:cNvSpPr txBox="1"/>
          <p:nvPr/>
        </p:nvSpPr>
        <p:spPr>
          <a:xfrm>
            <a:off x="340425" y="12502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34F5C"/>
                </a:solidFill>
              </a:rPr>
              <a:t>Are food trucks popular in your country/city?</a:t>
            </a:r>
            <a:endParaRPr sz="23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100"/>
              <a:buChar char="●"/>
            </a:pPr>
            <a:r>
              <a:rPr lang="en" sz="2100">
                <a:solidFill>
                  <a:srgbClr val="741B47"/>
                </a:solidFill>
              </a:rPr>
              <a:t>Many kinds of food</a:t>
            </a:r>
            <a:endParaRPr sz="2100">
              <a:solidFill>
                <a:srgbClr val="741B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100"/>
              <a:buChar char="●"/>
            </a:pPr>
            <a:r>
              <a:rPr lang="en" sz="2100">
                <a:solidFill>
                  <a:srgbClr val="741B47"/>
                </a:solidFill>
              </a:rPr>
              <a:t>Quick and easy</a:t>
            </a:r>
            <a:endParaRPr sz="2100">
              <a:solidFill>
                <a:srgbClr val="741B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100"/>
              <a:buChar char="●"/>
            </a:pPr>
            <a:r>
              <a:rPr b="1" lang="en" sz="2100">
                <a:solidFill>
                  <a:srgbClr val="741B47"/>
                </a:solidFill>
              </a:rPr>
              <a:t>Up-and-coming</a:t>
            </a:r>
            <a:r>
              <a:rPr lang="en" sz="2100">
                <a:solidFill>
                  <a:srgbClr val="741B47"/>
                </a:solidFill>
              </a:rPr>
              <a:t> chefs</a:t>
            </a:r>
            <a:endParaRPr sz="2100">
              <a:solidFill>
                <a:srgbClr val="741B4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2100"/>
              <a:buChar char="●"/>
            </a:pPr>
            <a:r>
              <a:rPr lang="en" sz="2100">
                <a:solidFill>
                  <a:srgbClr val="741B47"/>
                </a:solidFill>
              </a:rPr>
              <a:t>Great way to sample and share new food</a:t>
            </a:r>
            <a:endParaRPr sz="2100">
              <a:solidFill>
                <a:srgbClr val="741B4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890" y="1299187"/>
            <a:ext cx="4120404" cy="274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13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Craft Breweries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8" name="Google Shape;108;p17"/>
          <p:cNvSpPr txBox="1"/>
          <p:nvPr/>
        </p:nvSpPr>
        <p:spPr>
          <a:xfrm>
            <a:off x="4572000" y="12279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34F5C"/>
                </a:solidFill>
              </a:rPr>
              <a:t>What does </a:t>
            </a:r>
            <a:r>
              <a:rPr b="1" lang="en" sz="2300">
                <a:solidFill>
                  <a:srgbClr val="134F5C"/>
                </a:solidFill>
              </a:rPr>
              <a:t>“craft”</a:t>
            </a:r>
            <a:r>
              <a:rPr lang="en" sz="2300">
                <a:solidFill>
                  <a:srgbClr val="134F5C"/>
                </a:solidFill>
              </a:rPr>
              <a:t> mean?</a:t>
            </a:r>
            <a:endParaRPr sz="23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75" y="2340850"/>
            <a:ext cx="2367950" cy="171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425" y="1237175"/>
            <a:ext cx="1668751" cy="24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550" y="1145725"/>
            <a:ext cx="2268421" cy="142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4888700" y="1791163"/>
            <a:ext cx="3459600" cy="2185800"/>
          </a:xfrm>
          <a:prstGeom prst="trapezoid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unique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“one of a kind”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</a:t>
            </a:r>
            <a:r>
              <a:rPr lang="en" sz="1800"/>
              <a:t>ade in small amounts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skill and care taken to make it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613275" y="3829800"/>
            <a:ext cx="1942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Craft Breweries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4" name="Google Shape;124;p18"/>
          <p:cNvSpPr txBox="1"/>
          <p:nvPr/>
        </p:nvSpPr>
        <p:spPr>
          <a:xfrm>
            <a:off x="4572000" y="12279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75" y="2340850"/>
            <a:ext cx="2367950" cy="171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425" y="1237175"/>
            <a:ext cx="1668751" cy="24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550" y="1145725"/>
            <a:ext cx="2268421" cy="1425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4807150" y="1303525"/>
            <a:ext cx="3541200" cy="2445000"/>
          </a:xfrm>
          <a:prstGeom prst="trapezoid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 150 breweries in San Diego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California</a:t>
            </a:r>
            <a:r>
              <a:rPr b="1" lang="en"/>
              <a:t> has more breweries than any other state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MANY flavors: avocado and honey, banana split coconut, fruit and vanilla…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4899" y="3894825"/>
            <a:ext cx="724573" cy="54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4400" y="3824525"/>
            <a:ext cx="509350" cy="680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613275" y="3829800"/>
            <a:ext cx="1942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flavor would you want try?</a:t>
            </a:r>
            <a:endParaRPr b="1"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4613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Dinner Experiences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2" name="Google Shape;142;p19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sp>
        <p:nvSpPr>
          <p:cNvPr id="143" name="Google Shape;143;p19"/>
          <p:cNvSpPr txBox="1"/>
          <p:nvPr/>
        </p:nvSpPr>
        <p:spPr>
          <a:xfrm>
            <a:off x="5613275" y="3829800"/>
            <a:ext cx="1942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150" y="758775"/>
            <a:ext cx="2995200" cy="197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956" y="2292063"/>
            <a:ext cx="2347773" cy="17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421075" y="1076125"/>
            <a:ext cx="37839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In Canada, it is common to make dinner a fun time with experiences like…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Dinner in the Dark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			Live Music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Theater Performances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			Comedy Shows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350325" y="4076575"/>
            <a:ext cx="4355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C0000"/>
                </a:solidFill>
              </a:rPr>
              <a:t>Do you have similar experiences in your country?</a:t>
            </a:r>
            <a:endParaRPr b="1" sz="1100">
              <a:solidFill>
                <a:srgbClr val="CC0000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761038" y="4181138"/>
            <a:ext cx="21738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/>
              <a:t>Photo credit: </a:t>
            </a:r>
            <a:r>
              <a:rPr i="1" lang="en" sz="700"/>
              <a:t>Medieval</a:t>
            </a:r>
            <a:r>
              <a:rPr i="1" lang="en" sz="700"/>
              <a:t> Times</a:t>
            </a:r>
            <a:endParaRPr i="1" sz="700"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7694" y="2336300"/>
            <a:ext cx="2574557" cy="17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261750" y="333875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</a:rPr>
              <a:t>Live Performances</a:t>
            </a:r>
            <a:endParaRPr sz="3400">
              <a:solidFill>
                <a:srgbClr val="741B47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0" name="Google Shape;160;p20"/>
          <p:cNvSpPr txBox="1"/>
          <p:nvPr/>
        </p:nvSpPr>
        <p:spPr>
          <a:xfrm>
            <a:off x="3780300" y="4160450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sp>
        <p:nvSpPr>
          <p:cNvPr id="161" name="Google Shape;161;p20"/>
          <p:cNvSpPr txBox="1"/>
          <p:nvPr/>
        </p:nvSpPr>
        <p:spPr>
          <a:xfrm>
            <a:off x="5613275" y="3829800"/>
            <a:ext cx="1942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2" name="Google Shape;162;p20"/>
          <p:cNvSpPr txBox="1"/>
          <p:nvPr/>
        </p:nvSpPr>
        <p:spPr>
          <a:xfrm>
            <a:off x="5446350" y="1250138"/>
            <a:ext cx="34557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-58062" y="3874563"/>
            <a:ext cx="4355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CC0000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761038" y="4181138"/>
            <a:ext cx="21738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/>
          </a:p>
        </p:txBody>
      </p:sp>
      <p:sp>
        <p:nvSpPr>
          <p:cNvPr id="165" name="Google Shape;165;p20"/>
          <p:cNvSpPr txBox="1"/>
          <p:nvPr/>
        </p:nvSpPr>
        <p:spPr>
          <a:xfrm>
            <a:off x="1232400" y="3586400"/>
            <a:ext cx="25479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sp>
        <p:nvSpPr>
          <p:cNvPr id="166" name="Google Shape;166;p20"/>
          <p:cNvSpPr txBox="1"/>
          <p:nvPr/>
        </p:nvSpPr>
        <p:spPr>
          <a:xfrm>
            <a:off x="4864825" y="1378688"/>
            <a:ext cx="37341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450" y="1082050"/>
            <a:ext cx="2923452" cy="19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5085175" y="869138"/>
            <a:ext cx="39042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What is “Improv”?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Is it popular in your country?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Do you enjoy live music?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If so, what kind?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- Jazz			- Rock’n’Roll	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- Classical		- Gospel	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		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Have you ever seen a Broadway “play”?</a:t>
            </a:r>
            <a:endParaRPr b="1" sz="1500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41B47"/>
                </a:solidFill>
              </a:rPr>
              <a:t>Which one would you like to see?</a:t>
            </a:r>
            <a:endParaRPr b="1" sz="1500">
              <a:solidFill>
                <a:srgbClr val="741B47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Char char="●"/>
            </a:pPr>
            <a:r>
              <a:rPr b="1" lang="en" sz="1500">
                <a:solidFill>
                  <a:srgbClr val="741B47"/>
                </a:solidFill>
              </a:rPr>
              <a:t>Beauty and the Beast</a:t>
            </a:r>
            <a:endParaRPr b="1" sz="1500">
              <a:solidFill>
                <a:srgbClr val="741B47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Char char="●"/>
            </a:pPr>
            <a:r>
              <a:rPr b="1" lang="en" sz="1500">
                <a:solidFill>
                  <a:srgbClr val="741B47"/>
                </a:solidFill>
              </a:rPr>
              <a:t>The Phantom of the Opera</a:t>
            </a:r>
            <a:endParaRPr b="1" sz="1500">
              <a:solidFill>
                <a:srgbClr val="741B47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Char char="●"/>
            </a:pPr>
            <a:r>
              <a:rPr b="1" lang="en" sz="1500">
                <a:solidFill>
                  <a:srgbClr val="741B47"/>
                </a:solidFill>
              </a:rPr>
              <a:t>The Lion King</a:t>
            </a:r>
            <a:endParaRPr b="1" sz="1500">
              <a:solidFill>
                <a:srgbClr val="741B47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500"/>
              <a:buChar char="●"/>
            </a:pPr>
            <a:r>
              <a:rPr b="1" lang="en" sz="1500">
                <a:solidFill>
                  <a:srgbClr val="741B47"/>
                </a:solidFill>
              </a:rPr>
              <a:t>...</a:t>
            </a:r>
            <a:r>
              <a:rPr b="1" lang="en" sz="1500">
                <a:solidFill>
                  <a:srgbClr val="741B47"/>
                </a:solidFill>
              </a:rPr>
              <a:t>.</a:t>
            </a:r>
            <a:endParaRPr b="1" sz="1500">
              <a:solidFill>
                <a:srgbClr val="741B47"/>
              </a:solidFill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775" y="2187114"/>
            <a:ext cx="2035804" cy="135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673" y="2775639"/>
            <a:ext cx="2923450" cy="172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665900" y="829800"/>
            <a:ext cx="3000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dk1"/>
                </a:solidFill>
              </a:rPr>
              <a:t>Photo credit: National Comedy Theater</a:t>
            </a:r>
            <a:endParaRPr i="1" sz="700">
              <a:solidFill>
                <a:schemeClr val="dk1"/>
              </a:solidFill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Wrap-Up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528925" y="1821750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part about Vancouver nightlife are you most excited for?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things are similar to your country</a:t>
            </a:r>
            <a:r>
              <a:rPr b="1" lang="en">
                <a:solidFill>
                  <a:srgbClr val="38761D"/>
                </a:solidFill>
              </a:rPr>
              <a:t>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Which ones are different?</a:t>
            </a:r>
            <a:endParaRPr b="1">
              <a:solidFill>
                <a:srgbClr val="1155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13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3035150" y="4633425"/>
            <a:ext cx="57972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Planning your Experience Abroad from Start to Finish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