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24604405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24604405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18a3728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18a3728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38b12ee57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38b12ee5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2c1a94829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2c1a9482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5" Type="http://schemas.openxmlformats.org/officeDocument/2006/relationships/image" Target="../media/image7.jpg"/><Relationship Id="rId6" Type="http://schemas.openxmlformats.org/officeDocument/2006/relationships/image" Target="../media/image3.png"/><Relationship Id="rId7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jp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6.jpg"/><Relationship Id="rId5" Type="http://schemas.openxmlformats.org/officeDocument/2006/relationships/image" Target="../media/image1.jpg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7.jpg"/><Relationship Id="rId5" Type="http://schemas.openxmlformats.org/officeDocument/2006/relationships/image" Target="../media/image1.jpg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5.jpg"/><Relationship Id="rId5" Type="http://schemas.openxmlformats.org/officeDocument/2006/relationships/image" Target="../media/image1.jp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815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Pre-Arrival English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Canadian Slang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3475" y="0"/>
            <a:ext cx="2645447" cy="1763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2575306" cy="176362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2500167" y="4647825"/>
            <a:ext cx="3983400" cy="30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Copyright © 2020 International House Pacific Group</a:t>
            </a:r>
            <a:endParaRPr sz="1100">
              <a:solidFill>
                <a:srgbClr val="9999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Do not share or copy without permission</a:t>
            </a: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43226" y="93073"/>
            <a:ext cx="1365277" cy="150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62101" y="4208289"/>
            <a:ext cx="813223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311700" y="1253875"/>
            <a:ext cx="3615000" cy="2766300"/>
          </a:xfrm>
          <a:prstGeom prst="wedgeEllipseCallout">
            <a:avLst>
              <a:gd fmla="val 47350" name="adj1"/>
              <a:gd fmla="val 44571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493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Warm-Up</a:t>
            </a:r>
            <a:endParaRPr sz="4200"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4264500" y="1226025"/>
            <a:ext cx="4567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55CC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1155CC"/>
              </a:buClr>
              <a:buSzPts val="1800"/>
              <a:buChar char="❖"/>
            </a:pPr>
            <a:r>
              <a:rPr b="1" lang="en">
                <a:solidFill>
                  <a:srgbClr val="1155CC"/>
                </a:solidFill>
              </a:rPr>
              <a:t>What Canadian slang do you know?</a:t>
            </a:r>
            <a:endParaRPr b="1">
              <a:solidFill>
                <a:srgbClr val="1155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❖"/>
            </a:pPr>
            <a:r>
              <a:rPr b="1" lang="en">
                <a:solidFill>
                  <a:srgbClr val="38761D"/>
                </a:solidFill>
              </a:rPr>
              <a:t>Do you recognize any of the words on the left?</a:t>
            </a:r>
            <a:endParaRPr b="1">
              <a:solidFill>
                <a:srgbClr val="0B539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❖"/>
            </a:pPr>
            <a:r>
              <a:rPr b="1" lang="en">
                <a:solidFill>
                  <a:srgbClr val="1155CC"/>
                </a:solidFill>
              </a:rPr>
              <a:t>Do you know what “slang” means? (hint: it’s two words combined)</a:t>
            </a:r>
            <a:endParaRPr b="1">
              <a:solidFill>
                <a:srgbClr val="1155CC"/>
              </a:solidFill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827775" y="1503275"/>
            <a:ext cx="29148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pop</a:t>
            </a:r>
            <a:r>
              <a:rPr b="1" lang="en" sz="1800"/>
              <a:t> 	     toque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a chesterfield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  </a:t>
            </a:r>
            <a:endParaRPr b="1" sz="18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pencil crayons 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Timbits   loonies/toonies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626" y="4208276"/>
            <a:ext cx="813223" cy="7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2500167" y="4647825"/>
            <a:ext cx="3983400" cy="30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Copyright © 2020 International House Pacific Group</a:t>
            </a:r>
            <a:endParaRPr sz="1100">
              <a:solidFill>
                <a:srgbClr val="9999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Do not share or copy without permission</a:t>
            </a: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333888"/>
            <a:ext cx="5184600" cy="10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What’s Tricky About Canadian Slang</a:t>
            </a:r>
            <a:endParaRPr sz="3400"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771900" y="994700"/>
            <a:ext cx="529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55CC"/>
              </a:solidFill>
            </a:endParaRPr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Clr>
                <a:srgbClr val="1155CC"/>
              </a:buClr>
              <a:buSzPts val="2000"/>
              <a:buChar char="❖"/>
            </a:pPr>
            <a:r>
              <a:rPr b="1" lang="en" sz="2000">
                <a:solidFill>
                  <a:srgbClr val="1155CC"/>
                </a:solidFill>
              </a:rPr>
              <a:t>It’s always changing</a:t>
            </a:r>
            <a:endParaRPr b="1" sz="2000">
              <a:solidFill>
                <a:srgbClr val="1155CC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000"/>
              <a:buChar char="❖"/>
            </a:pPr>
            <a:r>
              <a:rPr b="1" lang="en" sz="2000">
                <a:solidFill>
                  <a:srgbClr val="38761D"/>
                </a:solidFill>
              </a:rPr>
              <a:t>It’s slightly different per region</a:t>
            </a:r>
            <a:endParaRPr b="1" sz="2000">
              <a:solidFill>
                <a:srgbClr val="38761D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000"/>
              <a:buChar char="❖"/>
            </a:pPr>
            <a:r>
              <a:rPr b="1" lang="en" sz="2000">
                <a:solidFill>
                  <a:srgbClr val="1155CC"/>
                </a:solidFill>
              </a:rPr>
              <a:t>It’s different for different age groups</a:t>
            </a:r>
            <a:endParaRPr b="1" sz="2000">
              <a:solidFill>
                <a:srgbClr val="1155CC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000"/>
              <a:buChar char="❖"/>
            </a:pPr>
            <a:r>
              <a:rPr b="1" lang="en" sz="2000">
                <a:solidFill>
                  <a:srgbClr val="38761D"/>
                </a:solidFill>
              </a:rPr>
              <a:t>Standard Canadian English but still lots of different accents -- especially many non-native English speakers</a:t>
            </a:r>
            <a:endParaRPr b="1" sz="20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38761D"/>
              </a:solidFill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0325" y="1599450"/>
            <a:ext cx="2752726" cy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62101" y="4208289"/>
            <a:ext cx="813223" cy="7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2500167" y="4647825"/>
            <a:ext cx="3983400" cy="30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Copyright © 2020 International House Pacific Group</a:t>
            </a:r>
            <a:endParaRPr sz="1100">
              <a:solidFill>
                <a:srgbClr val="9999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Do not share or copy without permission</a:t>
            </a:r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311700" y="445050"/>
            <a:ext cx="5264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Common Phrases</a:t>
            </a:r>
            <a:endParaRPr/>
          </a:p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4336950" y="1130700"/>
            <a:ext cx="4510800" cy="31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1155CC"/>
              </a:buClr>
              <a:buSzPts val="1800"/>
              <a:buChar char="❖"/>
            </a:pPr>
            <a:r>
              <a:rPr b="1" lang="en" sz="1900">
                <a:solidFill>
                  <a:srgbClr val="1155CC"/>
                </a:solidFill>
              </a:rPr>
              <a:t>a ‘double-double’</a:t>
            </a:r>
            <a:endParaRPr b="1">
              <a:solidFill>
                <a:srgbClr val="1155CC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❖"/>
            </a:pPr>
            <a:r>
              <a:rPr b="1" lang="en">
                <a:solidFill>
                  <a:srgbClr val="38761D"/>
                </a:solidFill>
              </a:rPr>
              <a:t>to know zilch, zero, nada</a:t>
            </a:r>
            <a:endParaRPr b="1" sz="1400">
              <a:solidFill>
                <a:srgbClr val="38761D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❖"/>
            </a:pPr>
            <a:r>
              <a:rPr b="1" lang="en" sz="1900">
                <a:solidFill>
                  <a:srgbClr val="1155CC"/>
                </a:solidFill>
              </a:rPr>
              <a:t>stuff </a:t>
            </a:r>
            <a:endParaRPr b="1" sz="1900">
              <a:solidFill>
                <a:srgbClr val="1155CC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900"/>
              <a:buChar char="❖"/>
            </a:pPr>
            <a:r>
              <a:rPr b="1" lang="en" sz="1900">
                <a:solidFill>
                  <a:srgbClr val="38761D"/>
                </a:solidFill>
              </a:rPr>
              <a:t>pop and fries?</a:t>
            </a:r>
            <a:endParaRPr b="1" sz="1900">
              <a:solidFill>
                <a:srgbClr val="38761D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900"/>
              <a:buChar char="❖"/>
            </a:pPr>
            <a:r>
              <a:rPr b="1" lang="en" sz="1900">
                <a:solidFill>
                  <a:srgbClr val="1155CC"/>
                </a:solidFill>
              </a:rPr>
              <a:t>loonies and toonies</a:t>
            </a:r>
            <a:endParaRPr b="1" sz="1900">
              <a:solidFill>
                <a:srgbClr val="1155CC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800">
                <a:solidFill>
                  <a:srgbClr val="1155CC"/>
                </a:solidFill>
              </a:rPr>
              <a:t>		</a:t>
            </a:r>
            <a:endParaRPr b="1" sz="1100">
              <a:solidFill>
                <a:srgbClr val="38761D"/>
              </a:solidFill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6481538" y="4173375"/>
            <a:ext cx="2585100" cy="1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125" y="1678950"/>
            <a:ext cx="3492896" cy="239202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/>
        </p:nvSpPr>
        <p:spPr>
          <a:xfrm>
            <a:off x="336625" y="4070975"/>
            <a:ext cx="31887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>
            <a:off x="4455976" y="192124"/>
            <a:ext cx="2163348" cy="1634364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Let’s look at some phrases!</a:t>
            </a:r>
            <a:endParaRPr b="1"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4626" y="4208276"/>
            <a:ext cx="813223" cy="7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2500167" y="4647825"/>
            <a:ext cx="3983400" cy="30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Copyright © 2020 International House Pacific Group</a:t>
            </a:r>
            <a:endParaRPr sz="1100">
              <a:solidFill>
                <a:srgbClr val="9999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Do not share or copy without permission</a:t>
            </a:r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311700" y="445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200">
                <a:solidFill>
                  <a:srgbClr val="000000"/>
                </a:solidFill>
              </a:rPr>
              <a:t>Wrap-Up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544950" y="1209825"/>
            <a:ext cx="5183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</a:pPr>
            <a:r>
              <a:rPr b="1" lang="en">
                <a:solidFill>
                  <a:srgbClr val="38761D"/>
                </a:solidFill>
              </a:rPr>
              <a:t>Would you like to get a ‘double-double’?</a:t>
            </a:r>
            <a:endParaRPr b="1">
              <a:solidFill>
                <a:srgbClr val="38761D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</a:pPr>
            <a:r>
              <a:rPr b="1" lang="en">
                <a:solidFill>
                  <a:srgbClr val="1155CC"/>
                </a:solidFill>
              </a:rPr>
              <a:t>What is something you know “zilch” about?</a:t>
            </a:r>
            <a:endParaRPr b="1">
              <a:solidFill>
                <a:srgbClr val="1155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</a:pPr>
            <a:r>
              <a:rPr b="1" lang="en">
                <a:solidFill>
                  <a:srgbClr val="38761D"/>
                </a:solidFill>
              </a:rPr>
              <a:t>What kinds of “stuff” do you usually buy at the store?</a:t>
            </a:r>
            <a:endParaRPr b="1">
              <a:solidFill>
                <a:srgbClr val="38761D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</a:pPr>
            <a:r>
              <a:rPr b="1" lang="en">
                <a:solidFill>
                  <a:srgbClr val="1155CC"/>
                </a:solidFill>
              </a:rPr>
              <a:t>Do you usually get a “pop and fries” with your meal?</a:t>
            </a:r>
            <a:endParaRPr b="1">
              <a:solidFill>
                <a:srgbClr val="1155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</a:pPr>
            <a:r>
              <a:rPr b="1" lang="en">
                <a:solidFill>
                  <a:srgbClr val="38761D"/>
                </a:solidFill>
              </a:rPr>
              <a:t>How many loonies or toonies do you need for bus change?</a:t>
            </a:r>
            <a:endParaRPr b="1">
              <a:solidFill>
                <a:srgbClr val="38761D"/>
              </a:solidFill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2538" y="1669362"/>
            <a:ext cx="3046800" cy="20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62101" y="4208289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3690100" y="4626225"/>
            <a:ext cx="45720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0000FF"/>
                </a:solidFill>
              </a:rPr>
              <a:t>Next Class: Emergency English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