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3"/>
    <p:sldMasterId id="2147483683" r:id="rId4"/>
    <p:sldMasterId id="214748368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Nunito"/>
      <p:regular r:id="rId16"/>
      <p:bold r:id="rId17"/>
      <p:italic r:id="rId18"/>
      <p:boldItalic r:id="rId19"/>
    </p:embeddedFont>
    <p:embeddedFont>
      <p:font typeface="Bree Serif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reeSerif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Nunito-bold.fntdata"/><Relationship Id="rId16" Type="http://schemas.openxmlformats.org/officeDocument/2006/relationships/font" Target="fonts/Nunito-regular.fntdata"/><Relationship Id="rId5" Type="http://schemas.openxmlformats.org/officeDocument/2006/relationships/slideMaster" Target="slideMasters/slideMaster3.xml"/><Relationship Id="rId19" Type="http://schemas.openxmlformats.org/officeDocument/2006/relationships/font" Target="fonts/Nunito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Nuni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94fd9aa90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994fd9aa90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9df76173c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9df76173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df76173c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9df76173c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f9b93d72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f9b93d72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94fd9aa90_0_3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994fd9aa90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df76173cc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9df76173c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df76173cc_0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9df76173c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9df76173cc_0_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9df76173c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9df76173cc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9df76173cc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0" name="Google Shape;13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1" name="Google Shape;1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4" name="Google Shape;1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" name="Google Shape;13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0" name="Google Shape;15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7" name="Google Shape;157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8" name="Google Shape;158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62" name="Google Shape;16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ctrTitle"/>
          </p:nvPr>
        </p:nvSpPr>
        <p:spPr>
          <a:xfrm>
            <a:off x="685800" y="1597823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" type="subTitle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8" name="Google Shape;178;p26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184" name="Google Shape;184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8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8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29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9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0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9" name="Google Shape;199;p30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0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457200" y="900115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05" name="Google Shape;205;p31"/>
          <p:cNvSpPr txBox="1"/>
          <p:nvPr>
            <p:ph idx="2" type="body"/>
          </p:nvPr>
        </p:nvSpPr>
        <p:spPr>
          <a:xfrm>
            <a:off x="4648200" y="900115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06" name="Google Shape;206;p31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1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2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2" name="Google Shape;212;p32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13" name="Google Shape;213;p32"/>
          <p:cNvSpPr txBox="1"/>
          <p:nvPr>
            <p:ph idx="3" type="body"/>
          </p:nvPr>
        </p:nvSpPr>
        <p:spPr>
          <a:xfrm>
            <a:off x="4645033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4" name="Google Shape;214;p32"/>
          <p:cNvSpPr txBox="1"/>
          <p:nvPr>
            <p:ph idx="4" type="body"/>
          </p:nvPr>
        </p:nvSpPr>
        <p:spPr>
          <a:xfrm>
            <a:off x="4645033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15" name="Google Shape;215;p32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2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3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457209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4"/>
          <p:cNvSpPr txBox="1"/>
          <p:nvPr>
            <p:ph idx="1" type="body"/>
          </p:nvPr>
        </p:nvSpPr>
        <p:spPr>
          <a:xfrm>
            <a:off x="3575050" y="204792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5" name="Google Shape;225;p34"/>
          <p:cNvSpPr txBox="1"/>
          <p:nvPr>
            <p:ph idx="2" type="body"/>
          </p:nvPr>
        </p:nvSpPr>
        <p:spPr>
          <a:xfrm>
            <a:off x="457209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26" name="Google Shape;226;p3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5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35"/>
          <p:cNvSpPr txBox="1"/>
          <p:nvPr>
            <p:ph idx="1" type="body"/>
          </p:nvPr>
        </p:nvSpPr>
        <p:spPr>
          <a:xfrm>
            <a:off x="1792288" y="4025507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33" name="Google Shape;233;p35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5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6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36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6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/>
          <p:nvPr>
            <p:ph type="title"/>
          </p:nvPr>
        </p:nvSpPr>
        <p:spPr>
          <a:xfrm rot="5400000">
            <a:off x="6012600" y="771583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7"/>
          <p:cNvSpPr txBox="1"/>
          <p:nvPr>
            <p:ph idx="1" type="body"/>
          </p:nvPr>
        </p:nvSpPr>
        <p:spPr>
          <a:xfrm rot="5400000">
            <a:off x="1821600" y="-1209617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3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7" name="Google Shape;1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25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25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2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.jpg"/><Relationship Id="rId6" Type="http://schemas.openxmlformats.org/officeDocument/2006/relationships/image" Target="../media/image20.jpg"/><Relationship Id="rId7" Type="http://schemas.openxmlformats.org/officeDocument/2006/relationships/image" Target="../media/image5.jpg"/><Relationship Id="rId8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16.png"/><Relationship Id="rId6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1.jpg"/><Relationship Id="rId6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jp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9.jpg"/><Relationship Id="rId5" Type="http://schemas.openxmlformats.org/officeDocument/2006/relationships/image" Target="../media/image6.png"/><Relationship Id="rId6" Type="http://schemas.openxmlformats.org/officeDocument/2006/relationships/image" Target="../media/image1.jpg"/><Relationship Id="rId7" Type="http://schemas.openxmlformats.org/officeDocument/2006/relationships/image" Target="../media/image16.png"/><Relationship Id="rId8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5" Type="http://schemas.openxmlformats.org/officeDocument/2006/relationships/image" Target="../media/image1.jpg"/><Relationship Id="rId6" Type="http://schemas.openxmlformats.org/officeDocument/2006/relationships/image" Target="../media/image16.png"/><Relationship Id="rId7" Type="http://schemas.openxmlformats.org/officeDocument/2006/relationships/image" Target="../media/image10.jpg"/><Relationship Id="rId8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6.png"/><Relationship Id="rId9" Type="http://schemas.openxmlformats.org/officeDocument/2006/relationships/image" Target="../media/image24.jpg"/><Relationship Id="rId5" Type="http://schemas.openxmlformats.org/officeDocument/2006/relationships/image" Target="../media/image1.jpg"/><Relationship Id="rId6" Type="http://schemas.openxmlformats.org/officeDocument/2006/relationships/image" Target="../media/image16.png"/><Relationship Id="rId7" Type="http://schemas.openxmlformats.org/officeDocument/2006/relationships/image" Target="../media/image8.jpg"/><Relationship Id="rId8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16.png"/><Relationship Id="rId6" Type="http://schemas.openxmlformats.org/officeDocument/2006/relationships/image" Target="../media/image23.jpg"/><Relationship Id="rId7" Type="http://schemas.openxmlformats.org/officeDocument/2006/relationships/image" Target="../media/image21.jpg"/><Relationship Id="rId8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7.jpg"/><Relationship Id="rId7" Type="http://schemas.openxmlformats.org/officeDocument/2006/relationships/image" Target="../media/image5.jpg"/><Relationship Id="rId8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Pre-Arrival English</a:t>
            </a:r>
            <a:endParaRPr/>
          </a:p>
        </p:txBody>
      </p:sp>
      <p:sp>
        <p:nvSpPr>
          <p:cNvPr id="253" name="Google Shape;253;p38"/>
          <p:cNvSpPr txBox="1"/>
          <p:nvPr>
            <p:ph idx="1" type="subTitle"/>
          </p:nvPr>
        </p:nvSpPr>
        <p:spPr>
          <a:xfrm>
            <a:off x="311700" y="258043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Weekend Trips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Vancouver</a:t>
            </a:r>
            <a:endParaRPr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 txBox="1"/>
          <p:nvPr/>
        </p:nvSpPr>
        <p:spPr>
          <a:xfrm>
            <a:off x="2500167" y="4647825"/>
            <a:ext cx="3983400" cy="30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3226" y="93073"/>
            <a:ext cx="1365277" cy="150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258709" cy="150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1625" y="-12"/>
            <a:ext cx="2261019" cy="1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63426" y="-362"/>
            <a:ext cx="2258701" cy="150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Warm-Up</a:t>
            </a:r>
            <a:endParaRPr sz="4200"/>
          </a:p>
        </p:txBody>
      </p:sp>
      <p:sp>
        <p:nvSpPr>
          <p:cNvPr id="266" name="Google Shape;266;p39"/>
          <p:cNvSpPr txBox="1"/>
          <p:nvPr>
            <p:ph idx="1" type="body"/>
          </p:nvPr>
        </p:nvSpPr>
        <p:spPr>
          <a:xfrm>
            <a:off x="4264500" y="1251950"/>
            <a:ext cx="456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What other cities or places have you heard about in Canada?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What about about them sounds interesting to you</a:t>
            </a:r>
            <a:r>
              <a:rPr b="1" lang="en">
                <a:solidFill>
                  <a:srgbClr val="38761D"/>
                </a:solidFill>
              </a:rPr>
              <a:t>?</a:t>
            </a:r>
            <a:endParaRPr b="1">
              <a:solidFill>
                <a:srgbClr val="0B539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Where have you been in Canada</a:t>
            </a:r>
            <a:r>
              <a:rPr b="1" lang="en">
                <a:solidFill>
                  <a:srgbClr val="1155CC"/>
                </a:solidFill>
              </a:rPr>
              <a:t>?</a:t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223324"/>
            <a:ext cx="4049447" cy="269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175" y="483788"/>
            <a:ext cx="4481725" cy="394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/>
          <p:nvPr>
            <p:ph type="title"/>
          </p:nvPr>
        </p:nvSpPr>
        <p:spPr>
          <a:xfrm>
            <a:off x="311700" y="152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Geography</a:t>
            </a:r>
            <a:endParaRPr sz="4200"/>
          </a:p>
        </p:txBody>
      </p:sp>
      <p:sp>
        <p:nvSpPr>
          <p:cNvPr id="277" name="Google Shape;277;p40"/>
          <p:cNvSpPr txBox="1"/>
          <p:nvPr>
            <p:ph idx="1" type="body"/>
          </p:nvPr>
        </p:nvSpPr>
        <p:spPr>
          <a:xfrm>
            <a:off x="311700" y="1061850"/>
            <a:ext cx="2974800" cy="7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1155CC"/>
                </a:solidFill>
              </a:rPr>
              <a:t>Let’s point out some cities!</a:t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278" name="Google Shape;27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/>
          <p:nvPr>
            <p:ph type="title"/>
          </p:nvPr>
        </p:nvSpPr>
        <p:spPr>
          <a:xfrm>
            <a:off x="311700" y="152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Geography</a:t>
            </a:r>
            <a:endParaRPr sz="4200"/>
          </a:p>
        </p:txBody>
      </p:sp>
      <p:pic>
        <p:nvPicPr>
          <p:cNvPr id="286" name="Google Shape;28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900" y="955150"/>
            <a:ext cx="3913825" cy="332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7263" y="854600"/>
            <a:ext cx="3951100" cy="370486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1"/>
          <p:cNvSpPr/>
          <p:nvPr/>
        </p:nvSpPr>
        <p:spPr>
          <a:xfrm>
            <a:off x="6463950" y="4206925"/>
            <a:ext cx="215100" cy="1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1"/>
          <p:cNvSpPr txBox="1"/>
          <p:nvPr>
            <p:ph idx="1" type="body"/>
          </p:nvPr>
        </p:nvSpPr>
        <p:spPr>
          <a:xfrm>
            <a:off x="202100" y="854600"/>
            <a:ext cx="3951000" cy="9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</a:rPr>
              <a:t>British Columbia 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</a:rPr>
              <a:t>(The Pacific Coast) 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>
                <a:solidFill>
                  <a:srgbClr val="1155CC"/>
                </a:solidFill>
              </a:rPr>
              <a:t>Vancouver is located in the southwest corner of the province</a:t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>
                <a:solidFill>
                  <a:srgbClr val="1155CC"/>
                </a:solidFill>
              </a:rPr>
              <a:t>Very close to the US Border</a:t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>
                <a:solidFill>
                  <a:srgbClr val="1155CC"/>
                </a:solidFill>
              </a:rPr>
              <a:t>Driving across the province takes almost one whole day!</a:t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>
                <a:solidFill>
                  <a:srgbClr val="1155CC"/>
                </a:solidFill>
              </a:rPr>
              <a:t>Driving north will take one week</a:t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>
                <a:solidFill>
                  <a:srgbClr val="1155CC"/>
                </a:solidFill>
              </a:rPr>
              <a:t>Many different regions in British Columbia</a:t>
            </a:r>
            <a:endParaRPr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6153">
            <a:off x="3905512" y="84563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8330">
            <a:off x="6000250" y="1006324"/>
            <a:ext cx="2802140" cy="20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2"/>
          <p:cNvSpPr txBox="1"/>
          <p:nvPr>
            <p:ph type="title"/>
          </p:nvPr>
        </p:nvSpPr>
        <p:spPr>
          <a:xfrm>
            <a:off x="166936" y="267494"/>
            <a:ext cx="3096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lang="en" sz="4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Whistler</a:t>
            </a:r>
            <a:endParaRPr sz="4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8" name="Google Shape;298;p42"/>
          <p:cNvSpPr txBox="1"/>
          <p:nvPr/>
        </p:nvSpPr>
        <p:spPr>
          <a:xfrm>
            <a:off x="243125" y="622900"/>
            <a:ext cx="3828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Calibri"/>
                <a:ea typeface="Calibri"/>
                <a:cs typeface="Calibri"/>
                <a:sym typeface="Calibri"/>
              </a:rPr>
              <a:t>2-3 hrs from Vancouver (by car/bus)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Site of the 2010 Winter Olympics</a:t>
            </a:r>
            <a:endParaRPr sz="22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Great skiing/snowboarding mountain with fluffy snow</a:t>
            </a:r>
            <a:endParaRPr sz="22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Peak-to-peak gondola</a:t>
            </a:r>
            <a:endParaRPr sz="22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Great summer retreat </a:t>
            </a:r>
            <a:endParaRPr sz="22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alibri"/>
              <a:buChar char="○"/>
            </a:pPr>
            <a:r>
              <a:rPr lang="en" sz="22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Camping</a:t>
            </a:r>
            <a:endParaRPr sz="22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alibri"/>
              <a:buChar char="○"/>
            </a:pPr>
            <a:r>
              <a:rPr lang="en" sz="22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Mountain biking</a:t>
            </a:r>
            <a:endParaRPr sz="22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alibri"/>
              <a:buChar char="○"/>
            </a:pPr>
            <a:r>
              <a:rPr lang="en" sz="22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Hiking </a:t>
            </a:r>
            <a:endParaRPr sz="22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 txBox="1"/>
          <p:nvPr/>
        </p:nvSpPr>
        <p:spPr>
          <a:xfrm>
            <a:off x="4343150" y="4233925"/>
            <a:ext cx="4499400" cy="1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...what is the most similar place you know in your country?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31701" y="3201550"/>
            <a:ext cx="5359249" cy="108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81749">
            <a:off x="4787725" y="2129025"/>
            <a:ext cx="1633024" cy="122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025" y="1978698"/>
            <a:ext cx="3438080" cy="22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/>
          <p:nvPr>
            <p:ph type="title"/>
          </p:nvPr>
        </p:nvSpPr>
        <p:spPr>
          <a:xfrm>
            <a:off x="395525" y="267500"/>
            <a:ext cx="3369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lang="en" sz="4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Victoria</a:t>
            </a:r>
            <a:endParaRPr sz="4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1" name="Google Shape;311;p43"/>
          <p:cNvSpPr txBox="1"/>
          <p:nvPr/>
        </p:nvSpPr>
        <p:spPr>
          <a:xfrm>
            <a:off x="205025" y="699100"/>
            <a:ext cx="3828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Calibri"/>
                <a:ea typeface="Calibri"/>
                <a:cs typeface="Calibri"/>
                <a:sym typeface="Calibri"/>
              </a:rPr>
              <a:t>      ~4</a:t>
            </a:r>
            <a:r>
              <a:rPr b="1" i="1" lang="en" sz="1200">
                <a:latin typeface="Calibri"/>
                <a:ea typeface="Calibri"/>
                <a:cs typeface="Calibri"/>
                <a:sym typeface="Calibri"/>
              </a:rPr>
              <a:t> hour ferry ride from downtown Vancouver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The capital of British Columbia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Rich in History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Provincial Parliament </a:t>
            </a:r>
            <a:endParaRPr sz="19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Butchart Gardens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High Tea at the Empress Hotel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3"/>
          <p:cNvSpPr txBox="1"/>
          <p:nvPr/>
        </p:nvSpPr>
        <p:spPr>
          <a:xfrm>
            <a:off x="2350100" y="4208300"/>
            <a:ext cx="53613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...what is the most similar place you know in your country?</a:t>
            </a:r>
            <a:endParaRPr/>
          </a:p>
        </p:txBody>
      </p:sp>
      <p:pic>
        <p:nvPicPr>
          <p:cNvPr id="314" name="Google Shape;31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8700" y="494075"/>
            <a:ext cx="2721550" cy="17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81259">
            <a:off x="6093077" y="941780"/>
            <a:ext cx="2629700" cy="20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600" y="802700"/>
            <a:ext cx="3096300" cy="23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4"/>
          <p:cNvSpPr txBox="1"/>
          <p:nvPr>
            <p:ph type="title"/>
          </p:nvPr>
        </p:nvSpPr>
        <p:spPr>
          <a:xfrm>
            <a:off x="395536" y="267494"/>
            <a:ext cx="3096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lang="en" sz="4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Seattle</a:t>
            </a:r>
            <a:endParaRPr sz="4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4" name="Google Shape;324;p44"/>
          <p:cNvSpPr txBox="1"/>
          <p:nvPr/>
        </p:nvSpPr>
        <p:spPr>
          <a:xfrm>
            <a:off x="395525" y="699100"/>
            <a:ext cx="3828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Calibri"/>
                <a:ea typeface="Calibri"/>
                <a:cs typeface="Calibri"/>
                <a:sym typeface="Calibri"/>
              </a:rPr>
              <a:t>2-4 hours</a:t>
            </a:r>
            <a:r>
              <a:rPr b="1" i="1" lang="en" sz="1200">
                <a:latin typeface="Calibri"/>
                <a:ea typeface="Calibri"/>
                <a:cs typeface="Calibri"/>
                <a:sym typeface="Calibri"/>
              </a:rPr>
              <a:t> from downtown Vancouver (by car/bus)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Pike Place Market</a:t>
            </a:r>
            <a:endParaRPr sz="22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Visit the first ever Starbucks</a:t>
            </a:r>
            <a:endParaRPr sz="22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Shopping Outlets</a:t>
            </a:r>
            <a:endParaRPr sz="22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Safeco Field to watch the Seattle Mariners</a:t>
            </a:r>
            <a:endParaRPr sz="22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Go to Boeing Field Tours </a:t>
            </a:r>
            <a:endParaRPr sz="22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200"/>
              <a:buFont typeface="Calibri"/>
              <a:buChar char="○"/>
            </a:pPr>
            <a:r>
              <a:rPr lang="en" sz="22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Check out the Museum of Flight</a:t>
            </a:r>
            <a:endParaRPr sz="22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4"/>
          <p:cNvSpPr txBox="1"/>
          <p:nvPr/>
        </p:nvSpPr>
        <p:spPr>
          <a:xfrm>
            <a:off x="862750" y="4544550"/>
            <a:ext cx="49167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...what is the most similar place you know in your country?</a:t>
            </a:r>
            <a:endParaRPr/>
          </a:p>
        </p:txBody>
      </p:sp>
      <p:pic>
        <p:nvPicPr>
          <p:cNvPr id="327" name="Google Shape;327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6598">
            <a:off x="6442676" y="863658"/>
            <a:ext cx="2290097" cy="171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50488">
            <a:off x="4446025" y="2781888"/>
            <a:ext cx="2109824" cy="15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48262" y="2575682"/>
            <a:ext cx="2478936" cy="164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/>
          <p:nvPr>
            <p:ph type="title"/>
          </p:nvPr>
        </p:nvSpPr>
        <p:spPr>
          <a:xfrm>
            <a:off x="395525" y="267500"/>
            <a:ext cx="6969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lang="en" sz="4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Banff, Alberta &amp; Lake Louise</a:t>
            </a:r>
            <a:endParaRPr sz="4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7" name="Google Shape;337;p45"/>
          <p:cNvSpPr txBox="1"/>
          <p:nvPr/>
        </p:nvSpPr>
        <p:spPr>
          <a:xfrm>
            <a:off x="395525" y="626150"/>
            <a:ext cx="3538200" cy="31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Calibri"/>
                <a:ea typeface="Calibri"/>
                <a:cs typeface="Calibri"/>
                <a:sym typeface="Calibri"/>
              </a:rPr>
              <a:t>10 hours from Vancouver (by car/bus)</a:t>
            </a:r>
            <a:endParaRPr sz="22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200" u="sng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Located in the Rocky Mountains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Near Jasper National Park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Columbia Icefield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Great hiking trails 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Lots of beautiful lakes and instagram-able moments!</a:t>
            </a:r>
            <a:endParaRPr sz="22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5"/>
          <p:cNvSpPr txBox="1"/>
          <p:nvPr/>
        </p:nvSpPr>
        <p:spPr>
          <a:xfrm>
            <a:off x="2616700" y="4258000"/>
            <a:ext cx="4916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...what is the most similar place you know in your country?</a:t>
            </a:r>
            <a:endParaRPr/>
          </a:p>
        </p:txBody>
      </p:sp>
      <p:pic>
        <p:nvPicPr>
          <p:cNvPr id="340" name="Google Shape;34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5"/>
          <p:cNvSpPr txBox="1"/>
          <p:nvPr/>
        </p:nvSpPr>
        <p:spPr>
          <a:xfrm>
            <a:off x="2500167" y="4647825"/>
            <a:ext cx="3983400" cy="30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  <p:pic>
        <p:nvPicPr>
          <p:cNvPr id="343" name="Google Shape;34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56896">
            <a:off x="3417139" y="1102400"/>
            <a:ext cx="3245078" cy="182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84661">
            <a:off x="6277375" y="1737224"/>
            <a:ext cx="2634793" cy="197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1526" y="2539357"/>
            <a:ext cx="2634805" cy="1668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Wrap-Up</a:t>
            </a:r>
            <a:endParaRPr sz="4200"/>
          </a:p>
        </p:txBody>
      </p:sp>
      <p:sp>
        <p:nvSpPr>
          <p:cNvPr id="351" name="Google Shape;351;p46"/>
          <p:cNvSpPr txBox="1"/>
          <p:nvPr>
            <p:ph idx="1" type="body"/>
          </p:nvPr>
        </p:nvSpPr>
        <p:spPr>
          <a:xfrm>
            <a:off x="-208625" y="3484000"/>
            <a:ext cx="569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1155CC"/>
                </a:solidFill>
              </a:rPr>
              <a:t>Where you go first and why?</a:t>
            </a:r>
            <a:r>
              <a:rPr lang="en" sz="3200">
                <a:solidFill>
                  <a:srgbClr val="1155CC"/>
                </a:solidFill>
              </a:rPr>
              <a:t> </a:t>
            </a:r>
            <a:endParaRPr b="1" sz="3200">
              <a:solidFill>
                <a:srgbClr val="1155CC"/>
              </a:solidFill>
            </a:endParaRPr>
          </a:p>
        </p:txBody>
      </p:sp>
      <p:pic>
        <p:nvPicPr>
          <p:cNvPr id="352" name="Google Shape;35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6"/>
          <p:cNvSpPr txBox="1"/>
          <p:nvPr/>
        </p:nvSpPr>
        <p:spPr>
          <a:xfrm>
            <a:off x="3763875" y="4633425"/>
            <a:ext cx="50685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FF"/>
                </a:solidFill>
              </a:rPr>
              <a:t>Next Class: Understanding Different Regions of Canada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56" name="Google Shape;35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0600" y="758775"/>
            <a:ext cx="5546425" cy="11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3050" y="1978200"/>
            <a:ext cx="2261019" cy="1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1480150"/>
            <a:ext cx="2511373" cy="200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4052" y="1978202"/>
            <a:ext cx="3011250" cy="20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